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6"/>
  </p:notesMasterIdLst>
  <p:sldIdLst>
    <p:sldId id="257" r:id="rId2"/>
    <p:sldId id="258" r:id="rId3"/>
    <p:sldId id="259" r:id="rId4"/>
    <p:sldId id="261" r:id="rId5"/>
    <p:sldId id="274" r:id="rId6"/>
    <p:sldId id="275" r:id="rId7"/>
    <p:sldId id="276" r:id="rId8"/>
    <p:sldId id="277" r:id="rId9"/>
    <p:sldId id="278" r:id="rId10"/>
    <p:sldId id="279" r:id="rId11"/>
    <p:sldId id="280" r:id="rId12"/>
    <p:sldId id="282" r:id="rId13"/>
    <p:sldId id="281" r:id="rId14"/>
    <p:sldId id="283" r:id="rId15"/>
    <p:sldId id="284" r:id="rId16"/>
    <p:sldId id="285" r:id="rId17"/>
    <p:sldId id="286" r:id="rId18"/>
    <p:sldId id="287" r:id="rId19"/>
    <p:sldId id="288" r:id="rId20"/>
    <p:sldId id="289" r:id="rId21"/>
    <p:sldId id="290" r:id="rId22"/>
    <p:sldId id="291" r:id="rId23"/>
    <p:sldId id="292" r:id="rId24"/>
    <p:sldId id="293" r:id="rId25"/>
    <p:sldId id="294" r:id="rId26"/>
    <p:sldId id="295" r:id="rId27"/>
    <p:sldId id="296" r:id="rId28"/>
    <p:sldId id="297" r:id="rId29"/>
    <p:sldId id="298" r:id="rId30"/>
    <p:sldId id="299" r:id="rId31"/>
    <p:sldId id="300" r:id="rId32"/>
    <p:sldId id="301" r:id="rId33"/>
    <p:sldId id="302" r:id="rId34"/>
    <p:sldId id="303" r:id="rId35"/>
    <p:sldId id="304" r:id="rId36"/>
    <p:sldId id="305" r:id="rId37"/>
    <p:sldId id="306" r:id="rId38"/>
    <p:sldId id="307" r:id="rId39"/>
    <p:sldId id="308" r:id="rId40"/>
    <p:sldId id="309" r:id="rId41"/>
    <p:sldId id="310" r:id="rId42"/>
    <p:sldId id="311" r:id="rId43"/>
    <p:sldId id="312" r:id="rId44"/>
    <p:sldId id="313" r:id="rId4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4" d="100"/>
          <a:sy n="54" d="100"/>
        </p:scale>
        <p:origin x="1833" y="10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193674-8D1B-4736-B89D-7638C8B4F6D2}" type="datetimeFigureOut">
              <a:rPr lang="zh-CN" altLang="en-US" smtClean="0"/>
              <a:t>2025/6/24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EE26F2-7453-4B9A-9B11-ABD2EA35FA37}" type="slidenum">
              <a:rPr lang="zh-CN" altLang="en-US" smtClean="0"/>
              <a:t>‹#›</a:t>
            </a:fld>
            <a:endParaRPr lang="zh-CN" altLang="en-US"/>
          </a:p>
        </p:txBody>
      </p:sp>
    </p:spTree>
    <p:extLst>
      <p:ext uri="{BB962C8B-B14F-4D97-AF65-F5344CB8AC3E}">
        <p14:creationId xmlns:p14="http://schemas.microsoft.com/office/powerpoint/2010/main" val="40146328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7102247-7276-4BAF-A060-9F786B8638FC}" type="slidenum">
              <a:rPr lang="zh-CN" altLang="en-US" smtClean="0"/>
              <a:t>1</a:t>
            </a:fld>
            <a:endParaRPr lang="zh-CN" altLang="en-US"/>
          </a:p>
        </p:txBody>
      </p:sp>
    </p:spTree>
    <p:extLst>
      <p:ext uri="{BB962C8B-B14F-4D97-AF65-F5344CB8AC3E}">
        <p14:creationId xmlns:p14="http://schemas.microsoft.com/office/powerpoint/2010/main" val="6778929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6CD2DE-7153-8084-24CF-C64A7935BF9D}"/>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12B36BB3-19B8-C9DE-0E0A-3ECD47C820D5}"/>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9A712AD5-7A99-C254-8396-2E236165E692}"/>
              </a:ext>
            </a:extLst>
          </p:cNvPr>
          <p:cNvSpPr>
            <a:spLocks noGrp="1"/>
          </p:cNvSpPr>
          <p:nvPr>
            <p:ph type="body" idx="1"/>
          </p:nvPr>
        </p:nvSpPr>
        <p:spPr/>
        <p:txBody>
          <a:bodyPr/>
          <a:lstStyle/>
          <a:p>
            <a:endParaRPr lang="zh-CN" altLang="en-US" dirty="0"/>
          </a:p>
        </p:txBody>
      </p:sp>
      <p:sp>
        <p:nvSpPr>
          <p:cNvPr id="4" name="灯片编号占位符 3">
            <a:extLst>
              <a:ext uri="{FF2B5EF4-FFF2-40B4-BE49-F238E27FC236}">
                <a16:creationId xmlns:a16="http://schemas.microsoft.com/office/drawing/2014/main" id="{A1CD8660-9CBF-FB09-0DDD-89F39BF58BC7}"/>
              </a:ext>
            </a:extLst>
          </p:cNvPr>
          <p:cNvSpPr>
            <a:spLocks noGrp="1"/>
          </p:cNvSpPr>
          <p:nvPr>
            <p:ph type="sldNum" sz="quarter" idx="5"/>
          </p:nvPr>
        </p:nvSpPr>
        <p:spPr/>
        <p:txBody>
          <a:bodyPr/>
          <a:lstStyle/>
          <a:p>
            <a:fld id="{7D86BE12-D0B6-41B0-9125-DF28F4B873C1}" type="slidenum">
              <a:rPr lang="zh-CN" altLang="en-US" smtClean="0"/>
              <a:t>44</a:t>
            </a:fld>
            <a:endParaRPr lang="zh-CN" altLang="en-US"/>
          </a:p>
        </p:txBody>
      </p:sp>
    </p:spTree>
    <p:extLst>
      <p:ext uri="{BB962C8B-B14F-4D97-AF65-F5344CB8AC3E}">
        <p14:creationId xmlns:p14="http://schemas.microsoft.com/office/powerpoint/2010/main" val="3610098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F0291A25-ED0B-4F54-983E-49CD1CA8AD07}"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7417678-6886-415C-918D-0437CE9960FB}" type="slidenum">
              <a:rPr lang="zh-CN" altLang="en-US" smtClean="0"/>
              <a:t>‹#›</a:t>
            </a:fld>
            <a:endParaRPr lang="zh-CN" altLang="en-US"/>
          </a:p>
        </p:txBody>
      </p:sp>
    </p:spTree>
    <p:extLst>
      <p:ext uri="{BB962C8B-B14F-4D97-AF65-F5344CB8AC3E}">
        <p14:creationId xmlns:p14="http://schemas.microsoft.com/office/powerpoint/2010/main" val="9531921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F0291A25-ED0B-4F54-983E-49CD1CA8AD07}"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7417678-6886-415C-918D-0437CE9960FB}" type="slidenum">
              <a:rPr lang="zh-CN" altLang="en-US" smtClean="0"/>
              <a:t>‹#›</a:t>
            </a:fld>
            <a:endParaRPr lang="zh-CN" altLang="en-US"/>
          </a:p>
        </p:txBody>
      </p:sp>
    </p:spTree>
    <p:extLst>
      <p:ext uri="{BB962C8B-B14F-4D97-AF65-F5344CB8AC3E}">
        <p14:creationId xmlns:p14="http://schemas.microsoft.com/office/powerpoint/2010/main" val="29674479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F0291A25-ED0B-4F54-983E-49CD1CA8AD07}"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7417678-6886-415C-918D-0437CE9960FB}" type="slidenum">
              <a:rPr lang="zh-CN" altLang="en-US" smtClean="0"/>
              <a:t>‹#›</a:t>
            </a:fld>
            <a:endParaRPr lang="zh-CN" alt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7391633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F0291A25-ED0B-4F54-983E-49CD1CA8AD07}"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7417678-6886-415C-918D-0437CE9960FB}" type="slidenum">
              <a:rPr lang="zh-CN" altLang="en-US" smtClean="0"/>
              <a:t>‹#›</a:t>
            </a:fld>
            <a:endParaRPr lang="zh-CN" altLang="en-US"/>
          </a:p>
        </p:txBody>
      </p:sp>
    </p:spTree>
    <p:extLst>
      <p:ext uri="{BB962C8B-B14F-4D97-AF65-F5344CB8AC3E}">
        <p14:creationId xmlns:p14="http://schemas.microsoft.com/office/powerpoint/2010/main" val="25249375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言名片">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F0291A25-ED0B-4F54-983E-49CD1CA8AD07}"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7417678-6886-415C-918D-0437CE9960FB}" type="slidenum">
              <a:rPr lang="zh-CN" altLang="en-US" smtClean="0"/>
              <a:t>‹#›</a:t>
            </a:fld>
            <a:endParaRPr lang="zh-CN" alt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2372232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或假">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F0291A25-ED0B-4F54-983E-49CD1CA8AD07}"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7417678-6886-415C-918D-0437CE9960FB}" type="slidenum">
              <a:rPr lang="zh-CN" altLang="en-US" smtClean="0"/>
              <a:t>‹#›</a:t>
            </a:fld>
            <a:endParaRPr lang="zh-CN" altLang="en-US"/>
          </a:p>
        </p:txBody>
      </p:sp>
    </p:spTree>
    <p:extLst>
      <p:ext uri="{BB962C8B-B14F-4D97-AF65-F5344CB8AC3E}">
        <p14:creationId xmlns:p14="http://schemas.microsoft.com/office/powerpoint/2010/main" val="30933444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F0291A25-ED0B-4F54-983E-49CD1CA8AD07}"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7417678-6886-415C-918D-0437CE9960FB}" type="slidenum">
              <a:rPr lang="zh-CN" altLang="en-US" smtClean="0"/>
              <a:t>‹#›</a:t>
            </a:fld>
            <a:endParaRPr lang="zh-CN" altLang="en-US"/>
          </a:p>
        </p:txBody>
      </p:sp>
    </p:spTree>
    <p:extLst>
      <p:ext uri="{BB962C8B-B14F-4D97-AF65-F5344CB8AC3E}">
        <p14:creationId xmlns:p14="http://schemas.microsoft.com/office/powerpoint/2010/main" val="978757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F0291A25-ED0B-4F54-983E-49CD1CA8AD07}"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7417678-6886-415C-918D-0437CE9960FB}" type="slidenum">
              <a:rPr lang="zh-CN" altLang="en-US" smtClean="0"/>
              <a:t>‹#›</a:t>
            </a:fld>
            <a:endParaRPr lang="zh-CN" altLang="en-US"/>
          </a:p>
        </p:txBody>
      </p:sp>
    </p:spTree>
    <p:extLst>
      <p:ext uri="{BB962C8B-B14F-4D97-AF65-F5344CB8AC3E}">
        <p14:creationId xmlns:p14="http://schemas.microsoft.com/office/powerpoint/2010/main" val="2634418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F0291A25-ED0B-4F54-983E-49CD1CA8AD07}"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7417678-6886-415C-918D-0437CE9960FB}" type="slidenum">
              <a:rPr lang="zh-CN" altLang="en-US" smtClean="0"/>
              <a:t>‹#›</a:t>
            </a:fld>
            <a:endParaRPr lang="zh-CN" altLang="en-US"/>
          </a:p>
        </p:txBody>
      </p:sp>
    </p:spTree>
    <p:extLst>
      <p:ext uri="{BB962C8B-B14F-4D97-AF65-F5344CB8AC3E}">
        <p14:creationId xmlns:p14="http://schemas.microsoft.com/office/powerpoint/2010/main" val="246237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F0291A25-ED0B-4F54-983E-49CD1CA8AD07}" type="datetimeFigureOut">
              <a:rPr lang="zh-CN" altLang="en-US" smtClean="0"/>
              <a:t>2025/6/24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7417678-6886-415C-918D-0437CE9960FB}" type="slidenum">
              <a:rPr lang="zh-CN" altLang="en-US" smtClean="0"/>
              <a:t>‹#›</a:t>
            </a:fld>
            <a:endParaRPr lang="zh-CN" altLang="en-US"/>
          </a:p>
        </p:txBody>
      </p:sp>
    </p:spTree>
    <p:extLst>
      <p:ext uri="{BB962C8B-B14F-4D97-AF65-F5344CB8AC3E}">
        <p14:creationId xmlns:p14="http://schemas.microsoft.com/office/powerpoint/2010/main" val="3313588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F0291A25-ED0B-4F54-983E-49CD1CA8AD07}" type="datetimeFigureOut">
              <a:rPr lang="zh-CN" altLang="en-US" smtClean="0"/>
              <a:t>2025/6/24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7417678-6886-415C-918D-0437CE9960FB}" type="slidenum">
              <a:rPr lang="zh-CN" altLang="en-US" smtClean="0"/>
              <a:t>‹#›</a:t>
            </a:fld>
            <a:endParaRPr lang="zh-CN" altLang="en-US"/>
          </a:p>
        </p:txBody>
      </p:sp>
    </p:spTree>
    <p:extLst>
      <p:ext uri="{BB962C8B-B14F-4D97-AF65-F5344CB8AC3E}">
        <p14:creationId xmlns:p14="http://schemas.microsoft.com/office/powerpoint/2010/main" val="12762651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F0291A25-ED0B-4F54-983E-49CD1CA8AD07}" type="datetimeFigureOut">
              <a:rPr lang="zh-CN" altLang="en-US" smtClean="0"/>
              <a:t>2025/6/24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E7417678-6886-415C-918D-0437CE9960FB}" type="slidenum">
              <a:rPr lang="zh-CN" altLang="en-US" smtClean="0"/>
              <a:t>‹#›</a:t>
            </a:fld>
            <a:endParaRPr lang="zh-CN" altLang="en-US"/>
          </a:p>
        </p:txBody>
      </p:sp>
    </p:spTree>
    <p:extLst>
      <p:ext uri="{BB962C8B-B14F-4D97-AF65-F5344CB8AC3E}">
        <p14:creationId xmlns:p14="http://schemas.microsoft.com/office/powerpoint/2010/main" val="848427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F0291A25-ED0B-4F54-983E-49CD1CA8AD07}" type="datetimeFigureOut">
              <a:rPr lang="zh-CN" altLang="en-US" smtClean="0"/>
              <a:t>2025/6/24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E7417678-6886-415C-918D-0437CE9960FB}" type="slidenum">
              <a:rPr lang="zh-CN" altLang="en-US" smtClean="0"/>
              <a:t>‹#›</a:t>
            </a:fld>
            <a:endParaRPr lang="zh-CN" altLang="en-US"/>
          </a:p>
        </p:txBody>
      </p:sp>
    </p:spTree>
    <p:extLst>
      <p:ext uri="{BB962C8B-B14F-4D97-AF65-F5344CB8AC3E}">
        <p14:creationId xmlns:p14="http://schemas.microsoft.com/office/powerpoint/2010/main" val="8497736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291A25-ED0B-4F54-983E-49CD1CA8AD07}" type="datetimeFigureOut">
              <a:rPr lang="zh-CN" altLang="en-US" smtClean="0"/>
              <a:t>2025/6/24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E7417678-6886-415C-918D-0437CE9960FB}" type="slidenum">
              <a:rPr lang="zh-CN" altLang="en-US" smtClean="0"/>
              <a:t>‹#›</a:t>
            </a:fld>
            <a:endParaRPr lang="zh-CN" altLang="en-US"/>
          </a:p>
        </p:txBody>
      </p:sp>
    </p:spTree>
    <p:extLst>
      <p:ext uri="{BB962C8B-B14F-4D97-AF65-F5344CB8AC3E}">
        <p14:creationId xmlns:p14="http://schemas.microsoft.com/office/powerpoint/2010/main" val="630137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zh-CN" altLang="en-US"/>
              <a:t>单击此处编辑母版标题样式</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F0291A25-ED0B-4F54-983E-49CD1CA8AD07}" type="datetimeFigureOut">
              <a:rPr lang="zh-CN" altLang="en-US" smtClean="0"/>
              <a:t>2025/6/24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7417678-6886-415C-918D-0437CE9960FB}" type="slidenum">
              <a:rPr lang="zh-CN" altLang="en-US" smtClean="0"/>
              <a:t>‹#›</a:t>
            </a:fld>
            <a:endParaRPr lang="zh-CN" altLang="en-US"/>
          </a:p>
        </p:txBody>
      </p:sp>
    </p:spTree>
    <p:extLst>
      <p:ext uri="{BB962C8B-B14F-4D97-AF65-F5344CB8AC3E}">
        <p14:creationId xmlns:p14="http://schemas.microsoft.com/office/powerpoint/2010/main" val="1063498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F0291A25-ED0B-4F54-983E-49CD1CA8AD07}" type="datetimeFigureOut">
              <a:rPr lang="zh-CN" altLang="en-US" smtClean="0"/>
              <a:t>2025/6/24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7417678-6886-415C-918D-0437CE9960FB}" type="slidenum">
              <a:rPr lang="zh-CN" altLang="en-US" smtClean="0"/>
              <a:t>‹#›</a:t>
            </a:fld>
            <a:endParaRPr lang="zh-CN" altLang="en-US"/>
          </a:p>
        </p:txBody>
      </p:sp>
    </p:spTree>
    <p:extLst>
      <p:ext uri="{BB962C8B-B14F-4D97-AF65-F5344CB8AC3E}">
        <p14:creationId xmlns:p14="http://schemas.microsoft.com/office/powerpoint/2010/main" val="2580310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0291A25-ED0B-4F54-983E-49CD1CA8AD07}" type="datetimeFigureOut">
              <a:rPr lang="zh-CN" altLang="en-US" smtClean="0"/>
              <a:t>2025/6/24</a:t>
            </a:fld>
            <a:endParaRPr lang="zh-CN" alt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E7417678-6886-415C-918D-0437CE9960FB}" type="slidenum">
              <a:rPr lang="zh-CN" altLang="en-US" smtClean="0"/>
              <a:t>‹#›</a:t>
            </a:fld>
            <a:endParaRPr lang="zh-CN" altLang="en-US"/>
          </a:p>
        </p:txBody>
      </p:sp>
    </p:spTree>
    <p:extLst>
      <p:ext uri="{BB962C8B-B14F-4D97-AF65-F5344CB8AC3E}">
        <p14:creationId xmlns:p14="http://schemas.microsoft.com/office/powerpoint/2010/main" val="1452148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4A08C381-ABA8-07CC-36A2-35DA029B4D74}"/>
              </a:ext>
            </a:extLst>
          </p:cNvPr>
          <p:cNvPicPr>
            <a:picLocks noChangeAspect="1"/>
          </p:cNvPicPr>
          <p:nvPr/>
        </p:nvPicPr>
        <p:blipFill>
          <a:blip r:embed="rId3">
            <a:alphaModFix amt="10000"/>
          </a:blip>
          <a:srcRect t="8967" b="16033"/>
          <a:stretch>
            <a:fillRect/>
          </a:stretch>
        </p:blipFill>
        <p:spPr>
          <a:xfrm>
            <a:off x="0" y="0"/>
            <a:ext cx="12192000" cy="6858000"/>
          </a:xfrm>
          <a:prstGeom prst="rect">
            <a:avLst/>
          </a:prstGeom>
        </p:spPr>
      </p:pic>
      <p:sp>
        <p:nvSpPr>
          <p:cNvPr id="2" name="标题 1">
            <a:extLst>
              <a:ext uri="{FF2B5EF4-FFF2-40B4-BE49-F238E27FC236}">
                <a16:creationId xmlns:a16="http://schemas.microsoft.com/office/drawing/2014/main" id="{C2194A06-72BC-F908-B308-9ACCA0C38EBB}"/>
              </a:ext>
            </a:extLst>
          </p:cNvPr>
          <p:cNvSpPr>
            <a:spLocks noGrp="1"/>
          </p:cNvSpPr>
          <p:nvPr>
            <p:ph type="ctrTitle"/>
          </p:nvPr>
        </p:nvSpPr>
        <p:spPr>
          <a:xfrm>
            <a:off x="-522514" y="1604314"/>
            <a:ext cx="10388081" cy="1646302"/>
          </a:xfrm>
        </p:spPr>
        <p:txBody>
          <a:bodyPr>
            <a:noAutofit/>
          </a:bodyPr>
          <a:lstStyle/>
          <a:p>
            <a:r>
              <a:rPr lang="zh-CN" altLang="en-US" sz="6600" b="1" dirty="0">
                <a:ln w="6600">
                  <a:solidFill>
                    <a:schemeClr val="accent2"/>
                  </a:solidFill>
                  <a:prstDash val="solid"/>
                </a:ln>
                <a:solidFill>
                  <a:srgbClr val="FFFFFF"/>
                </a:solidFill>
                <a:effectLst>
                  <a:outerShdw dist="38100" dir="2700000" algn="tl" rotWithShape="0">
                    <a:schemeClr val="accent2"/>
                  </a:outerShdw>
                </a:effectLst>
              </a:rPr>
              <a:t>幼儿园课程的理论与实践</a:t>
            </a:r>
          </a:p>
        </p:txBody>
      </p:sp>
      <p:sp>
        <p:nvSpPr>
          <p:cNvPr id="3" name="副标题 2">
            <a:extLst>
              <a:ext uri="{FF2B5EF4-FFF2-40B4-BE49-F238E27FC236}">
                <a16:creationId xmlns:a16="http://schemas.microsoft.com/office/drawing/2014/main" id="{6F28E646-4961-4BAE-D3D7-8637ADCF09EC}"/>
              </a:ext>
            </a:extLst>
          </p:cNvPr>
          <p:cNvSpPr>
            <a:spLocks noGrp="1"/>
          </p:cNvSpPr>
          <p:nvPr>
            <p:ph type="subTitle" idx="1"/>
          </p:nvPr>
        </p:nvSpPr>
        <p:spPr>
          <a:xfrm>
            <a:off x="2098631" y="3250616"/>
            <a:ext cx="7766936" cy="1096899"/>
          </a:xfrm>
        </p:spPr>
        <p:txBody>
          <a:bodyPr>
            <a:normAutofit/>
          </a:bodyPr>
          <a:lstStyle/>
          <a:p>
            <a:r>
              <a:rPr lang="zh-CN" altLang="en-US" sz="3200" dirty="0">
                <a:ln w="3175">
                  <a:solidFill>
                    <a:schemeClr val="bg1"/>
                  </a:solidFill>
                </a:ln>
              </a:rPr>
              <a:t>高敬</a:t>
            </a:r>
            <a:r>
              <a:rPr lang="en-US" altLang="zh-CN" sz="3200" dirty="0">
                <a:ln w="3175">
                  <a:solidFill>
                    <a:schemeClr val="bg1"/>
                  </a:solidFill>
                </a:ln>
              </a:rPr>
              <a:t> </a:t>
            </a:r>
            <a:r>
              <a:rPr lang="zh-CN" altLang="en-US" sz="3200" dirty="0">
                <a:ln w="3175">
                  <a:solidFill>
                    <a:schemeClr val="bg1"/>
                  </a:solidFill>
                </a:ln>
              </a:rPr>
              <a:t>王艺芳 著</a:t>
            </a:r>
          </a:p>
        </p:txBody>
      </p:sp>
      <p:pic>
        <p:nvPicPr>
          <p:cNvPr id="1026" name="Picture 2">
            <a:extLst>
              <a:ext uri="{FF2B5EF4-FFF2-40B4-BE49-F238E27FC236}">
                <a16:creationId xmlns:a16="http://schemas.microsoft.com/office/drawing/2014/main" id="{44EEC97E-1FFD-EF4A-6154-76C8855C1BD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75079"/>
          <a:stretch>
            <a:fillRect/>
          </a:stretch>
        </p:blipFill>
        <p:spPr bwMode="auto">
          <a:xfrm>
            <a:off x="11270991" y="5791200"/>
            <a:ext cx="921009" cy="106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1434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9E1A84-094E-45D7-79A0-0DB5CC3A0A9C}"/>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883DE8C2-B0FC-A3A9-F2F1-314A50B3B63E}"/>
              </a:ext>
            </a:extLst>
          </p:cNvPr>
          <p:cNvSpPr>
            <a:spLocks noGrp="1"/>
          </p:cNvSpPr>
          <p:nvPr>
            <p:ph type="title"/>
          </p:nvPr>
        </p:nvSpPr>
        <p:spPr/>
        <p:txBody>
          <a:bodyPr/>
          <a:lstStyle/>
          <a:p>
            <a:r>
              <a:rPr lang="zh-CN" altLang="en-US" dirty="0"/>
              <a:t>第一节  幼儿园课程管理</a:t>
            </a:r>
          </a:p>
        </p:txBody>
      </p:sp>
      <p:sp>
        <p:nvSpPr>
          <p:cNvPr id="4" name="文本框 3">
            <a:extLst>
              <a:ext uri="{FF2B5EF4-FFF2-40B4-BE49-F238E27FC236}">
                <a16:creationId xmlns:a16="http://schemas.microsoft.com/office/drawing/2014/main" id="{44D885E8-7914-7AE5-AD6B-5EBAE204C584}"/>
              </a:ext>
            </a:extLst>
          </p:cNvPr>
          <p:cNvSpPr txBox="1"/>
          <p:nvPr/>
        </p:nvSpPr>
        <p:spPr>
          <a:xfrm>
            <a:off x="863946" y="1270000"/>
            <a:ext cx="7978396" cy="954107"/>
          </a:xfrm>
          <a:prstGeom prst="rect">
            <a:avLst/>
          </a:prstGeom>
          <a:noFill/>
        </p:spPr>
        <p:txBody>
          <a:bodyPr wrap="square" rtlCol="0">
            <a:spAutoFit/>
          </a:bodyPr>
          <a:lstStyle/>
          <a:p>
            <a:r>
              <a:rPr lang="zh-CN" altLang="en-US" sz="2800" dirty="0"/>
              <a:t>三、 幼儿园课程行政管理的体制</a:t>
            </a:r>
            <a:endParaRPr lang="en-US" altLang="zh-CN" sz="2800" dirty="0"/>
          </a:p>
          <a:p>
            <a:r>
              <a:rPr lang="zh-CN" altLang="en-US" sz="2800" dirty="0"/>
              <a:t>（一） 幼儿园课程行政管理体制的分类</a:t>
            </a:r>
          </a:p>
        </p:txBody>
      </p:sp>
      <p:sp>
        <p:nvSpPr>
          <p:cNvPr id="6" name="内容占位符 5">
            <a:extLst>
              <a:ext uri="{FF2B5EF4-FFF2-40B4-BE49-F238E27FC236}">
                <a16:creationId xmlns:a16="http://schemas.microsoft.com/office/drawing/2014/main" id="{E9F74A10-86F2-2709-0B1A-8694968A050B}"/>
              </a:ext>
            </a:extLst>
          </p:cNvPr>
          <p:cNvSpPr>
            <a:spLocks noGrp="1"/>
          </p:cNvSpPr>
          <p:nvPr>
            <p:ph idx="1"/>
          </p:nvPr>
        </p:nvSpPr>
        <p:spPr>
          <a:xfrm>
            <a:off x="677334" y="2764408"/>
            <a:ext cx="9096448" cy="1985145"/>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中央集权制的课程行政管理体制下，由国家制定和颁布全国统一的课程标准、计划、指南和教材等。国家通过掌握管理课程的权力，以统一的课程标准保证教育质量和课程质量；能适当兼顾全国各地区的均衡发展，实现相对的教育公平；便于国家对各地区的教育进行管理，也便于实施一些重大的课程改革措施并提高课程改革的效率。但是，由国家统一管理课程，可导致课程不适应各地区在经济、文化等方面的差异；同时，权力相对集中在国家层面，不利于调动地方和学校的积极性，也不利于教育民主化和科学化进程的推进。</a:t>
            </a:r>
          </a:p>
        </p:txBody>
      </p:sp>
    </p:spTree>
    <p:extLst>
      <p:ext uri="{BB962C8B-B14F-4D97-AF65-F5344CB8AC3E}">
        <p14:creationId xmlns:p14="http://schemas.microsoft.com/office/powerpoint/2010/main" val="27662135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4FC610-741C-5B51-7632-3140874FD03F}"/>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DD03453-03DA-213E-8F20-6BC63AB49AAF}"/>
              </a:ext>
            </a:extLst>
          </p:cNvPr>
          <p:cNvSpPr>
            <a:spLocks noGrp="1"/>
          </p:cNvSpPr>
          <p:nvPr>
            <p:ph type="title"/>
          </p:nvPr>
        </p:nvSpPr>
        <p:spPr/>
        <p:txBody>
          <a:bodyPr/>
          <a:lstStyle/>
          <a:p>
            <a:r>
              <a:rPr lang="zh-CN" altLang="en-US" dirty="0"/>
              <a:t>第一节  幼儿园课程管理</a:t>
            </a:r>
          </a:p>
        </p:txBody>
      </p:sp>
      <p:sp>
        <p:nvSpPr>
          <p:cNvPr id="4" name="文本框 3">
            <a:extLst>
              <a:ext uri="{FF2B5EF4-FFF2-40B4-BE49-F238E27FC236}">
                <a16:creationId xmlns:a16="http://schemas.microsoft.com/office/drawing/2014/main" id="{38411763-E9A2-C64F-6444-EC1869084641}"/>
              </a:ext>
            </a:extLst>
          </p:cNvPr>
          <p:cNvSpPr txBox="1"/>
          <p:nvPr/>
        </p:nvSpPr>
        <p:spPr>
          <a:xfrm>
            <a:off x="863946" y="1270000"/>
            <a:ext cx="7978396" cy="954107"/>
          </a:xfrm>
          <a:prstGeom prst="rect">
            <a:avLst/>
          </a:prstGeom>
          <a:noFill/>
        </p:spPr>
        <p:txBody>
          <a:bodyPr wrap="square" rtlCol="0">
            <a:spAutoFit/>
          </a:bodyPr>
          <a:lstStyle/>
          <a:p>
            <a:r>
              <a:rPr lang="zh-CN" altLang="en-US" sz="2800" dirty="0"/>
              <a:t>三、 幼儿园课程行政管理的体制</a:t>
            </a:r>
            <a:endParaRPr lang="en-US" altLang="zh-CN" sz="2800" dirty="0"/>
          </a:p>
          <a:p>
            <a:r>
              <a:rPr lang="zh-CN" altLang="en-US" sz="2800" dirty="0"/>
              <a:t>（一） 幼儿园课程行政管理体制的分类</a:t>
            </a:r>
          </a:p>
        </p:txBody>
      </p:sp>
      <p:sp>
        <p:nvSpPr>
          <p:cNvPr id="6" name="内容占位符 5">
            <a:extLst>
              <a:ext uri="{FF2B5EF4-FFF2-40B4-BE49-F238E27FC236}">
                <a16:creationId xmlns:a16="http://schemas.microsoft.com/office/drawing/2014/main" id="{324A7669-E7D4-CECF-5F3E-7AC5E0519DEB}"/>
              </a:ext>
            </a:extLst>
          </p:cNvPr>
          <p:cNvSpPr>
            <a:spLocks noGrp="1"/>
          </p:cNvSpPr>
          <p:nvPr>
            <p:ph idx="1"/>
          </p:nvPr>
        </p:nvSpPr>
        <p:spPr>
          <a:xfrm>
            <a:off x="553047" y="2182921"/>
            <a:ext cx="9096448" cy="4675079"/>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地方分权制的课程行政管理体制下，国家不统一颁布课程标准、计划、指南和教材等，课程权力下移到地方，各地区有更多的自主决策权来确定课程的政策和特征。充分考虑到地区之间经济、文化等方面的差异，使课程的性质特征与地方的实际情况及发展需要紧密联系，较好地体现了教育的服务功能；使课程管理权力得以下放，可充分调动地方和学校的积极性与主动性，体现了教育的民主性；同时，使各地区立足于现实发展需要，有利于促进地区整体课程系统的高效运行。但是，由于没有国家统一的相对规范的课程标准、计划、指南和教材等，很难保证教育质量和课程质量，从而可能影响国家整体的教育质量；同时，将管理权力交给地方，不利于国家准确把握整体课程系统的运行信息，不利于国家对课程的统一控制和管理，也会影响国家某一些重大课程改革的顺利推进。</a:t>
            </a:r>
          </a:p>
        </p:txBody>
      </p:sp>
    </p:spTree>
    <p:extLst>
      <p:ext uri="{BB962C8B-B14F-4D97-AF65-F5344CB8AC3E}">
        <p14:creationId xmlns:p14="http://schemas.microsoft.com/office/powerpoint/2010/main" val="37218626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78E2EE-5704-676F-2562-AD2AE38F1E52}"/>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9C18DBB5-5349-8C59-B211-6FBBD928168D}"/>
              </a:ext>
            </a:extLst>
          </p:cNvPr>
          <p:cNvSpPr>
            <a:spLocks noGrp="1"/>
          </p:cNvSpPr>
          <p:nvPr>
            <p:ph type="title"/>
          </p:nvPr>
        </p:nvSpPr>
        <p:spPr/>
        <p:txBody>
          <a:bodyPr/>
          <a:lstStyle/>
          <a:p>
            <a:r>
              <a:rPr lang="zh-CN" altLang="en-US" dirty="0"/>
              <a:t>第一节  幼儿园课程管理</a:t>
            </a:r>
          </a:p>
        </p:txBody>
      </p:sp>
      <p:sp>
        <p:nvSpPr>
          <p:cNvPr id="4" name="文本框 3">
            <a:extLst>
              <a:ext uri="{FF2B5EF4-FFF2-40B4-BE49-F238E27FC236}">
                <a16:creationId xmlns:a16="http://schemas.microsoft.com/office/drawing/2014/main" id="{078C28B2-762C-7186-245B-BA20C438BF48}"/>
              </a:ext>
            </a:extLst>
          </p:cNvPr>
          <p:cNvSpPr txBox="1"/>
          <p:nvPr/>
        </p:nvSpPr>
        <p:spPr>
          <a:xfrm>
            <a:off x="863946" y="1270000"/>
            <a:ext cx="7978396" cy="954107"/>
          </a:xfrm>
          <a:prstGeom prst="rect">
            <a:avLst/>
          </a:prstGeom>
          <a:noFill/>
        </p:spPr>
        <p:txBody>
          <a:bodyPr wrap="square" rtlCol="0">
            <a:spAutoFit/>
          </a:bodyPr>
          <a:lstStyle/>
          <a:p>
            <a:r>
              <a:rPr lang="zh-CN" altLang="en-US" sz="2800" dirty="0"/>
              <a:t>三、 幼儿园课程行政管理的体制</a:t>
            </a:r>
            <a:endParaRPr lang="en-US" altLang="zh-CN" sz="2800" dirty="0"/>
          </a:p>
          <a:p>
            <a:r>
              <a:rPr lang="zh-CN" altLang="en-US" sz="2800" dirty="0"/>
              <a:t>（一） 幼儿园课程行政管理体制的分类</a:t>
            </a:r>
          </a:p>
        </p:txBody>
      </p:sp>
      <p:sp>
        <p:nvSpPr>
          <p:cNvPr id="6" name="内容占位符 5">
            <a:extLst>
              <a:ext uri="{FF2B5EF4-FFF2-40B4-BE49-F238E27FC236}">
                <a16:creationId xmlns:a16="http://schemas.microsoft.com/office/drawing/2014/main" id="{F4CF1AFD-A24C-CD3C-4304-4154BA581CA1}"/>
              </a:ext>
            </a:extLst>
          </p:cNvPr>
          <p:cNvSpPr>
            <a:spLocks noGrp="1"/>
          </p:cNvSpPr>
          <p:nvPr>
            <p:ph idx="1"/>
          </p:nvPr>
        </p:nvSpPr>
        <p:spPr>
          <a:xfrm>
            <a:off x="677334" y="2778711"/>
            <a:ext cx="9096448" cy="2697332"/>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我国的幼儿园课程行政管理曾长期受到苏联的影响，在很长一段时期内采取中央集权制。特别是在</a:t>
            </a:r>
            <a:r>
              <a:rPr lang="en-US" altLang="zh-CN" sz="2000" dirty="0">
                <a:latin typeface="华文中宋" panose="02010600040101010101" pitchFamily="2" charset="-122"/>
                <a:ea typeface="华文中宋" panose="02010600040101010101" pitchFamily="2" charset="-122"/>
              </a:rPr>
              <a:t>20</a:t>
            </a:r>
            <a:r>
              <a:rPr lang="zh-CN" altLang="en-US" sz="2000" dirty="0">
                <a:latin typeface="华文中宋" panose="02010600040101010101" pitchFamily="2" charset="-122"/>
                <a:ea typeface="华文中宋" panose="02010600040101010101" pitchFamily="2" charset="-122"/>
              </a:rPr>
              <a:t>世纪</a:t>
            </a:r>
            <a:r>
              <a:rPr lang="en-US" altLang="zh-CN" sz="2000" dirty="0">
                <a:latin typeface="华文中宋" panose="02010600040101010101" pitchFamily="2" charset="-122"/>
                <a:ea typeface="华文中宋" panose="02010600040101010101" pitchFamily="2" charset="-122"/>
              </a:rPr>
              <a:t>50</a:t>
            </a:r>
            <a:r>
              <a:rPr lang="zh-CN" altLang="en-US" sz="2000" dirty="0">
                <a:latin typeface="华文中宋" panose="02010600040101010101" pitchFamily="2" charset="-122"/>
                <a:ea typeface="华文中宋" panose="02010600040101010101" pitchFamily="2" charset="-122"/>
              </a:rPr>
              <a:t>年代到</a:t>
            </a:r>
            <a:r>
              <a:rPr lang="en-US" altLang="zh-CN" sz="2000" dirty="0">
                <a:latin typeface="华文中宋" panose="02010600040101010101" pitchFamily="2" charset="-122"/>
                <a:ea typeface="华文中宋" panose="02010600040101010101" pitchFamily="2" charset="-122"/>
              </a:rPr>
              <a:t>80</a:t>
            </a:r>
            <a:r>
              <a:rPr lang="zh-CN" altLang="en-US" sz="2000" dirty="0">
                <a:latin typeface="华文中宋" panose="02010600040101010101" pitchFamily="2" charset="-122"/>
                <a:ea typeface="华文中宋" panose="02010600040101010101" pitchFamily="2" charset="-122"/>
              </a:rPr>
              <a:t>年代期间，幼儿园课程方案、标准和教材等均由国家的规程、教育教学纲要等文件加以规定。这种幼儿园课程行政管理体制在新中国刚成立的一段时间内，曾起到过一定的积极作用，有利于国家幼儿教育的恢复、发展，幼儿园课程体系的构建和落实。</a:t>
            </a:r>
          </a:p>
        </p:txBody>
      </p:sp>
    </p:spTree>
    <p:extLst>
      <p:ext uri="{BB962C8B-B14F-4D97-AF65-F5344CB8AC3E}">
        <p14:creationId xmlns:p14="http://schemas.microsoft.com/office/powerpoint/2010/main" val="15005315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B849B1-1B6A-3C57-0DE4-BA7A160B6462}"/>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942B66B5-DB39-4BC3-7E9C-49CFD5A29ACD}"/>
              </a:ext>
            </a:extLst>
          </p:cNvPr>
          <p:cNvSpPr>
            <a:spLocks noGrp="1"/>
          </p:cNvSpPr>
          <p:nvPr>
            <p:ph type="title"/>
          </p:nvPr>
        </p:nvSpPr>
        <p:spPr/>
        <p:txBody>
          <a:bodyPr/>
          <a:lstStyle/>
          <a:p>
            <a:r>
              <a:rPr lang="zh-CN" altLang="en-US" dirty="0"/>
              <a:t>第一节  幼儿园课程管理</a:t>
            </a:r>
          </a:p>
        </p:txBody>
      </p:sp>
      <p:sp>
        <p:nvSpPr>
          <p:cNvPr id="4" name="文本框 3">
            <a:extLst>
              <a:ext uri="{FF2B5EF4-FFF2-40B4-BE49-F238E27FC236}">
                <a16:creationId xmlns:a16="http://schemas.microsoft.com/office/drawing/2014/main" id="{64007A59-18F6-E655-6170-72872F72E021}"/>
              </a:ext>
            </a:extLst>
          </p:cNvPr>
          <p:cNvSpPr txBox="1"/>
          <p:nvPr/>
        </p:nvSpPr>
        <p:spPr>
          <a:xfrm>
            <a:off x="863946" y="1270000"/>
            <a:ext cx="7978396" cy="954107"/>
          </a:xfrm>
          <a:prstGeom prst="rect">
            <a:avLst/>
          </a:prstGeom>
          <a:noFill/>
        </p:spPr>
        <p:txBody>
          <a:bodyPr wrap="square" rtlCol="0">
            <a:spAutoFit/>
          </a:bodyPr>
          <a:lstStyle/>
          <a:p>
            <a:r>
              <a:rPr lang="zh-CN" altLang="en-US" sz="2800" dirty="0"/>
              <a:t>三、 幼儿园课程行政管理的体制</a:t>
            </a:r>
            <a:endParaRPr lang="en-US" altLang="zh-CN" sz="2800" dirty="0"/>
          </a:p>
          <a:p>
            <a:r>
              <a:rPr lang="zh-CN" altLang="en-US" sz="2800" dirty="0"/>
              <a:t>（二） 幼儿园课程行政管理体制的转变</a:t>
            </a:r>
          </a:p>
        </p:txBody>
      </p:sp>
      <p:sp>
        <p:nvSpPr>
          <p:cNvPr id="6" name="内容占位符 5">
            <a:extLst>
              <a:ext uri="{FF2B5EF4-FFF2-40B4-BE49-F238E27FC236}">
                <a16:creationId xmlns:a16="http://schemas.microsoft.com/office/drawing/2014/main" id="{38FD7B2F-BA47-2107-F3C5-C94D6E539F55}"/>
              </a:ext>
            </a:extLst>
          </p:cNvPr>
          <p:cNvSpPr>
            <a:spLocks noGrp="1"/>
          </p:cNvSpPr>
          <p:nvPr>
            <p:ph idx="1"/>
          </p:nvPr>
        </p:nvSpPr>
        <p:spPr>
          <a:xfrm>
            <a:off x="399495" y="2355542"/>
            <a:ext cx="9569777" cy="4418120"/>
          </a:xfrm>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自</a:t>
            </a:r>
            <a:r>
              <a:rPr lang="en-US" altLang="zh-CN" dirty="0">
                <a:latin typeface="华文中宋" panose="02010600040101010101" pitchFamily="2" charset="-122"/>
                <a:ea typeface="华文中宋" panose="02010600040101010101" pitchFamily="2" charset="-122"/>
              </a:rPr>
              <a:t>20</a:t>
            </a:r>
            <a:r>
              <a:rPr lang="zh-CN" altLang="en-US" dirty="0">
                <a:latin typeface="华文中宋" panose="02010600040101010101" pitchFamily="2" charset="-122"/>
                <a:ea typeface="华文中宋" panose="02010600040101010101" pitchFamily="2" charset="-122"/>
              </a:rPr>
              <a:t>世纪</a:t>
            </a:r>
            <a:r>
              <a:rPr lang="en-US" altLang="zh-CN" dirty="0">
                <a:latin typeface="华文中宋" panose="02010600040101010101" pitchFamily="2" charset="-122"/>
                <a:ea typeface="华文中宋" panose="02010600040101010101" pitchFamily="2" charset="-122"/>
              </a:rPr>
              <a:t>90</a:t>
            </a:r>
            <a:r>
              <a:rPr lang="zh-CN" altLang="en-US" dirty="0">
                <a:latin typeface="华文中宋" panose="02010600040101010101" pitchFamily="2" charset="-122"/>
                <a:ea typeface="华文中宋" panose="02010600040101010101" pitchFamily="2" charset="-122"/>
              </a:rPr>
              <a:t>年代后，我国的幼儿园课程行政管理体制逐渐发生了变化，这种转变受到世界课程行政管理体制改革及我国基础教育课程行政管理体制改革的影响。</a:t>
            </a:r>
          </a:p>
          <a:p>
            <a:pPr marL="0" indent="0">
              <a:lnSpc>
                <a:spcPct val="150000"/>
              </a:lnSpc>
              <a:buNone/>
            </a:pPr>
            <a:r>
              <a:rPr lang="zh-CN" altLang="en-US" dirty="0">
                <a:latin typeface="华文中宋" panose="02010600040101010101" pitchFamily="2" charset="-122"/>
                <a:ea typeface="华文中宋" panose="02010600040101010101" pitchFamily="2" charset="-122"/>
              </a:rPr>
              <a:t>      自</a:t>
            </a:r>
            <a:r>
              <a:rPr lang="en-US" altLang="zh-CN" dirty="0">
                <a:latin typeface="华文中宋" panose="02010600040101010101" pitchFamily="2" charset="-122"/>
                <a:ea typeface="华文中宋" panose="02010600040101010101" pitchFamily="2" charset="-122"/>
              </a:rPr>
              <a:t>20</a:t>
            </a:r>
            <a:r>
              <a:rPr lang="zh-CN" altLang="en-US" dirty="0">
                <a:latin typeface="华文中宋" panose="02010600040101010101" pitchFamily="2" charset="-122"/>
                <a:ea typeface="华文中宋" panose="02010600040101010101" pitchFamily="2" charset="-122"/>
              </a:rPr>
              <a:t>世纪七八十年代以来，世界各国在集权与分权之间寻找适合本国国情的制衡点，行政主体多元化的均权成为许多国家课程行政管理制度改革的取向。同时，随着我国改革开放政策和基础教育课程改革的不断深入，人本主义管理理论不断受到重视，我国课程行政管理体制在中央集权和地方分权之间寻找到一种结合点，表现出一种去集权化的现象，出现了课程权力逐级下放的趋势，将部分课程决策权由国家下移到地方和学校一级，实行国家、地方和学校三级课程行政管理体制，使课程管理体现出更加民主化的特点，地方及学校自身的课程管理权限不断扩大。如</a:t>
            </a:r>
            <a:r>
              <a:rPr lang="en-US" altLang="zh-CN" dirty="0">
                <a:latin typeface="华文中宋" panose="02010600040101010101" pitchFamily="2" charset="-122"/>
                <a:ea typeface="华文中宋" panose="02010600040101010101" pitchFamily="2" charset="-122"/>
              </a:rPr>
              <a:t>2001</a:t>
            </a:r>
            <a:r>
              <a:rPr lang="zh-CN" altLang="en-US" dirty="0">
                <a:latin typeface="华文中宋" panose="02010600040101010101" pitchFamily="2" charset="-122"/>
                <a:ea typeface="华文中宋" panose="02010600040101010101" pitchFamily="2" charset="-122"/>
              </a:rPr>
              <a:t>年教育部印发的</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基础教育课程改革纲要（试行）</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指出：为保障和促进课程对不同地区、学校、学生的适应性，实行国家、地方和学校三级课程管理。</a:t>
            </a:r>
          </a:p>
        </p:txBody>
      </p:sp>
    </p:spTree>
    <p:extLst>
      <p:ext uri="{BB962C8B-B14F-4D97-AF65-F5344CB8AC3E}">
        <p14:creationId xmlns:p14="http://schemas.microsoft.com/office/powerpoint/2010/main" val="28999612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2AA6BB-47A1-2141-B6E3-D145C7440043}"/>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383CB6F5-630D-B8AB-B2BD-46D0F3252488}"/>
              </a:ext>
            </a:extLst>
          </p:cNvPr>
          <p:cNvSpPr>
            <a:spLocks noGrp="1"/>
          </p:cNvSpPr>
          <p:nvPr>
            <p:ph type="title"/>
          </p:nvPr>
        </p:nvSpPr>
        <p:spPr/>
        <p:txBody>
          <a:bodyPr/>
          <a:lstStyle/>
          <a:p>
            <a:r>
              <a:rPr lang="zh-CN" altLang="en-US" dirty="0"/>
              <a:t>第一节  幼儿园课程管理</a:t>
            </a:r>
          </a:p>
        </p:txBody>
      </p:sp>
      <p:sp>
        <p:nvSpPr>
          <p:cNvPr id="4" name="文本框 3">
            <a:extLst>
              <a:ext uri="{FF2B5EF4-FFF2-40B4-BE49-F238E27FC236}">
                <a16:creationId xmlns:a16="http://schemas.microsoft.com/office/drawing/2014/main" id="{62493BD0-2B8F-7636-7A05-150E2540A7F4}"/>
              </a:ext>
            </a:extLst>
          </p:cNvPr>
          <p:cNvSpPr txBox="1"/>
          <p:nvPr/>
        </p:nvSpPr>
        <p:spPr>
          <a:xfrm>
            <a:off x="863946" y="1270000"/>
            <a:ext cx="7978396" cy="954107"/>
          </a:xfrm>
          <a:prstGeom prst="rect">
            <a:avLst/>
          </a:prstGeom>
          <a:noFill/>
        </p:spPr>
        <p:txBody>
          <a:bodyPr wrap="square" rtlCol="0">
            <a:spAutoFit/>
          </a:bodyPr>
          <a:lstStyle/>
          <a:p>
            <a:r>
              <a:rPr lang="zh-CN" altLang="en-US" sz="2800" dirty="0"/>
              <a:t>三、 幼儿园课程行政管理的体制</a:t>
            </a:r>
            <a:endParaRPr lang="en-US" altLang="zh-CN" sz="2800" dirty="0"/>
          </a:p>
          <a:p>
            <a:r>
              <a:rPr lang="zh-CN" altLang="en-US" sz="2800" dirty="0"/>
              <a:t>（二） 幼儿园课程行政管理体制的转变</a:t>
            </a:r>
          </a:p>
        </p:txBody>
      </p:sp>
      <p:sp>
        <p:nvSpPr>
          <p:cNvPr id="6" name="内容占位符 5">
            <a:extLst>
              <a:ext uri="{FF2B5EF4-FFF2-40B4-BE49-F238E27FC236}">
                <a16:creationId xmlns:a16="http://schemas.microsoft.com/office/drawing/2014/main" id="{7525B354-5239-7457-AF64-C9312DE87B30}"/>
              </a:ext>
            </a:extLst>
          </p:cNvPr>
          <p:cNvSpPr>
            <a:spLocks noGrp="1"/>
          </p:cNvSpPr>
          <p:nvPr>
            <p:ph idx="1"/>
          </p:nvPr>
        </p:nvSpPr>
        <p:spPr>
          <a:xfrm>
            <a:off x="298882" y="2293398"/>
            <a:ext cx="6865398" cy="4564602"/>
          </a:xfrm>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三级课程管理是一种新的课程行政管理体制，国家、地方和学校成为不同层面的课程管理主体，分别享有一定的课程管理权限。一般而言，国家教育行政部门总体规划基础教育课程，制定基础教育课程管理政策，确定课程门类和课时等。地方教育行政部门依据国家课程管理政策和本地区实际情况，制定本地区实施国家课程的计划，规划地方课程并组织实施。学校在执行国家课程和地方课程的同时，视当地社会、经济发展的情况，结合学校的传统和优势、学生的兴趣和需要，开发或选用本校的课程。</a:t>
            </a:r>
            <a:endParaRPr lang="en-US" altLang="zh-CN" dirty="0">
              <a:latin typeface="华文中宋" panose="02010600040101010101" pitchFamily="2" charset="-122"/>
              <a:ea typeface="华文中宋" panose="02010600040101010101" pitchFamily="2" charset="-122"/>
            </a:endParaRPr>
          </a:p>
          <a:p>
            <a:pPr marL="0" indent="0">
              <a:lnSpc>
                <a:spcPct val="150000"/>
              </a:lnSpc>
              <a:buNone/>
            </a:pPr>
            <a:r>
              <a:rPr lang="zh-CN" altLang="en-US" dirty="0">
                <a:latin typeface="华文中宋" panose="02010600040101010101" pitchFamily="2" charset="-122"/>
                <a:ea typeface="华文中宋" panose="02010600040101010101" pitchFamily="2" charset="-122"/>
              </a:rPr>
              <a:t>      由此，幼儿园课程行政管理体制受到了基础教育的直接影响，国家、地方和幼儿园均拥有课程管理的权力。</a:t>
            </a:r>
          </a:p>
        </p:txBody>
      </p:sp>
      <p:pic>
        <p:nvPicPr>
          <p:cNvPr id="5" name="图片 4">
            <a:extLst>
              <a:ext uri="{FF2B5EF4-FFF2-40B4-BE49-F238E27FC236}">
                <a16:creationId xmlns:a16="http://schemas.microsoft.com/office/drawing/2014/main" id="{A6B4DE05-447C-AB73-118E-4568E17C5305}"/>
              </a:ext>
            </a:extLst>
          </p:cNvPr>
          <p:cNvPicPr>
            <a:picLocks noChangeAspect="1"/>
          </p:cNvPicPr>
          <p:nvPr/>
        </p:nvPicPr>
        <p:blipFill>
          <a:blip r:embed="rId2"/>
          <a:stretch>
            <a:fillRect/>
          </a:stretch>
        </p:blipFill>
        <p:spPr>
          <a:xfrm>
            <a:off x="7164281" y="1"/>
            <a:ext cx="5027720" cy="6858000"/>
          </a:xfrm>
          <a:prstGeom prst="rect">
            <a:avLst/>
          </a:prstGeom>
        </p:spPr>
      </p:pic>
    </p:spTree>
    <p:extLst>
      <p:ext uri="{BB962C8B-B14F-4D97-AF65-F5344CB8AC3E}">
        <p14:creationId xmlns:p14="http://schemas.microsoft.com/office/powerpoint/2010/main" val="20970563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039C92-2958-803E-20DD-962F88BB8A7F}"/>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CF08EB5B-9CF1-3EB9-0053-E5A8C26809EA}"/>
              </a:ext>
            </a:extLst>
          </p:cNvPr>
          <p:cNvSpPr>
            <a:spLocks noGrp="1"/>
          </p:cNvSpPr>
          <p:nvPr>
            <p:ph type="title"/>
          </p:nvPr>
        </p:nvSpPr>
        <p:spPr/>
        <p:txBody>
          <a:bodyPr/>
          <a:lstStyle/>
          <a:p>
            <a:r>
              <a:rPr lang="zh-CN" altLang="en-US" dirty="0"/>
              <a:t>第一节  幼儿园课程管理</a:t>
            </a:r>
          </a:p>
        </p:txBody>
      </p:sp>
      <p:sp>
        <p:nvSpPr>
          <p:cNvPr id="4" name="文本框 3">
            <a:extLst>
              <a:ext uri="{FF2B5EF4-FFF2-40B4-BE49-F238E27FC236}">
                <a16:creationId xmlns:a16="http://schemas.microsoft.com/office/drawing/2014/main" id="{469AED9D-34CB-5D16-CF8D-F1185B83A44D}"/>
              </a:ext>
            </a:extLst>
          </p:cNvPr>
          <p:cNvSpPr txBox="1"/>
          <p:nvPr/>
        </p:nvSpPr>
        <p:spPr>
          <a:xfrm>
            <a:off x="863946" y="1270000"/>
            <a:ext cx="7978396" cy="954107"/>
          </a:xfrm>
          <a:prstGeom prst="rect">
            <a:avLst/>
          </a:prstGeom>
          <a:noFill/>
        </p:spPr>
        <p:txBody>
          <a:bodyPr wrap="square" rtlCol="0">
            <a:spAutoFit/>
          </a:bodyPr>
          <a:lstStyle/>
          <a:p>
            <a:r>
              <a:rPr lang="zh-CN" altLang="en-US" sz="2800" dirty="0"/>
              <a:t>三、 幼儿园课程行政管理的体制</a:t>
            </a:r>
            <a:endParaRPr lang="en-US" altLang="zh-CN" sz="2800" dirty="0"/>
          </a:p>
          <a:p>
            <a:r>
              <a:rPr lang="zh-CN" altLang="en-US" sz="2800" dirty="0"/>
              <a:t>（二） 幼儿园课程行政管理体制的转变</a:t>
            </a:r>
          </a:p>
        </p:txBody>
      </p:sp>
      <p:sp>
        <p:nvSpPr>
          <p:cNvPr id="6" name="内容占位符 5">
            <a:extLst>
              <a:ext uri="{FF2B5EF4-FFF2-40B4-BE49-F238E27FC236}">
                <a16:creationId xmlns:a16="http://schemas.microsoft.com/office/drawing/2014/main" id="{D2A05CD2-69A0-1DA1-E9BB-7EE5AB496785}"/>
              </a:ext>
            </a:extLst>
          </p:cNvPr>
          <p:cNvSpPr>
            <a:spLocks noGrp="1"/>
          </p:cNvSpPr>
          <p:nvPr>
            <p:ph idx="1"/>
          </p:nvPr>
        </p:nvSpPr>
        <p:spPr>
          <a:xfrm>
            <a:off x="0" y="2151356"/>
            <a:ext cx="12192000" cy="4706644"/>
          </a:xfrm>
          <a:solidFill>
            <a:srgbClr val="FFFFFF">
              <a:alpha val="40000"/>
            </a:srgbClr>
          </a:solid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同时，幼儿园课程行政管理体制的转变还受到当下幼儿园课程价值取向的影响。“课程的价值取向决定了课程管理的样式”，秉持知识本位的课程价值取向，在课程行政管理体制上，国家和地方会注重制定课程方案或计划、课程指南，并统一组织专家开发课程；秉持儿童本位的课程价值取向，在课程行政管理体制上，会强调权力下放，国家和地方将更多的课程决策权给予幼儿园，国家、地方通过出台相关的课程文件在宏观层面上进行指导和监督。</a:t>
            </a:r>
          </a:p>
          <a:p>
            <a:pPr marL="0" indent="0">
              <a:lnSpc>
                <a:spcPct val="150000"/>
              </a:lnSpc>
              <a:buNone/>
            </a:pPr>
            <a:r>
              <a:rPr lang="zh-CN" altLang="en-US" dirty="0">
                <a:latin typeface="华文中宋" panose="02010600040101010101" pitchFamily="2" charset="-122"/>
                <a:ea typeface="华文中宋" panose="02010600040101010101" pitchFamily="2" charset="-122"/>
              </a:rPr>
              <a:t>      总之，目前我国的幼儿园课程行政管理体制受三级课程行政管理体制的影响，受偏向儿童本位课程价值取向的影响，倡导自上而下、自下而上相结合的幼儿园课程管理模式。具体来看，国家根据幼儿园教育目的制定</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幼儿园教育指导纲要（试行）</a:t>
            </a:r>
            <a:r>
              <a:rPr lang="en-US" altLang="zh-CN" dirty="0">
                <a:latin typeface="华文中宋" panose="02010600040101010101" pitchFamily="2" charset="-122"/>
                <a:ea typeface="华文中宋" panose="02010600040101010101" pitchFamily="2" charset="-122"/>
              </a:rPr>
              <a:t>》《3—6</a:t>
            </a:r>
            <a:r>
              <a:rPr lang="zh-CN" altLang="en-US" dirty="0">
                <a:latin typeface="华文中宋" panose="02010600040101010101" pitchFamily="2" charset="-122"/>
                <a:ea typeface="华文中宋" panose="02010600040101010101" pitchFamily="2" charset="-122"/>
              </a:rPr>
              <a:t>岁儿童学习与发展指南</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等文件，对幼儿园课程的目标、内容、活动组织和评价等提出总体要求。但考虑到各地区差异，不制定统一的课程和教材。地方则根据国家文件的精神，结合本地区的经济、文化等情况及地区发展需要，制定具体的指导意见，开发与地方特色相适应的课程与教材并对幼儿实施教学。幼儿园根据国家有关课程的指导思想及地方课程教材的文本，结合幼儿园自身的特点和幼儿的需要，确定和构建自己的课程，或者对地方课程进行基于本园的实施，或者进行基于本园的课程开发。</a:t>
            </a:r>
          </a:p>
        </p:txBody>
      </p:sp>
    </p:spTree>
    <p:extLst>
      <p:ext uri="{BB962C8B-B14F-4D97-AF65-F5344CB8AC3E}">
        <p14:creationId xmlns:p14="http://schemas.microsoft.com/office/powerpoint/2010/main" val="30570171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AA8EB9-4CFC-8A65-B51A-5D931149645B}"/>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B3BE750A-22DB-19FD-6410-170EE260268B}"/>
              </a:ext>
            </a:extLst>
          </p:cNvPr>
          <p:cNvSpPr>
            <a:spLocks noGrp="1"/>
          </p:cNvSpPr>
          <p:nvPr>
            <p:ph type="title"/>
          </p:nvPr>
        </p:nvSpPr>
        <p:spPr/>
        <p:txBody>
          <a:bodyPr/>
          <a:lstStyle/>
          <a:p>
            <a:r>
              <a:rPr lang="zh-CN" altLang="en-US" dirty="0"/>
              <a:t>第一节  幼儿园课程管理</a:t>
            </a:r>
          </a:p>
        </p:txBody>
      </p:sp>
      <p:sp>
        <p:nvSpPr>
          <p:cNvPr id="4" name="文本框 3">
            <a:extLst>
              <a:ext uri="{FF2B5EF4-FFF2-40B4-BE49-F238E27FC236}">
                <a16:creationId xmlns:a16="http://schemas.microsoft.com/office/drawing/2014/main" id="{B32E9D56-702C-101B-9591-EDC154B91CEE}"/>
              </a:ext>
            </a:extLst>
          </p:cNvPr>
          <p:cNvSpPr txBox="1"/>
          <p:nvPr/>
        </p:nvSpPr>
        <p:spPr>
          <a:xfrm>
            <a:off x="863946" y="1270000"/>
            <a:ext cx="7978396" cy="954107"/>
          </a:xfrm>
          <a:prstGeom prst="rect">
            <a:avLst/>
          </a:prstGeom>
          <a:noFill/>
        </p:spPr>
        <p:txBody>
          <a:bodyPr wrap="square" rtlCol="0">
            <a:spAutoFit/>
          </a:bodyPr>
          <a:lstStyle/>
          <a:p>
            <a:r>
              <a:rPr lang="zh-CN" altLang="en-US" sz="2800" dirty="0"/>
              <a:t>三、 幼儿园课程行政管理的体制</a:t>
            </a:r>
            <a:endParaRPr lang="en-US" altLang="zh-CN" sz="2800" dirty="0"/>
          </a:p>
          <a:p>
            <a:r>
              <a:rPr lang="zh-CN" altLang="en-US" sz="2800" dirty="0"/>
              <a:t>（二） 幼儿园课程行政管理体制的转变</a:t>
            </a:r>
          </a:p>
        </p:txBody>
      </p:sp>
      <p:sp>
        <p:nvSpPr>
          <p:cNvPr id="6" name="内容占位符 5">
            <a:extLst>
              <a:ext uri="{FF2B5EF4-FFF2-40B4-BE49-F238E27FC236}">
                <a16:creationId xmlns:a16="http://schemas.microsoft.com/office/drawing/2014/main" id="{E4FD7E80-DA83-EDA4-457F-3362A0A2D9A5}"/>
              </a:ext>
            </a:extLst>
          </p:cNvPr>
          <p:cNvSpPr>
            <a:spLocks noGrp="1"/>
          </p:cNvSpPr>
          <p:nvPr>
            <p:ph idx="1"/>
          </p:nvPr>
        </p:nvSpPr>
        <p:spPr>
          <a:xfrm>
            <a:off x="168675" y="2346664"/>
            <a:ext cx="10502284" cy="4418120"/>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在三级课程行政管理体制的影响下，地方、幼儿园和教师拥有了一定的课程管理权和空间，调动了各层面课程管理者的积极性和创造性，保障了幼儿园课程的科学规范，也极大地增强了课程对不同地区（包括区域）、幼儿园和幼儿的适应性。同时，幼儿园课程管理活动由园长开展，教师甚至幼儿共同参与，使园级层面的课程实施不仅只是忠实执行国家、地方课程方案的过程，更是一个相互适应和创生的过程。在以往的幼儿园课程管理中，教师始终被视为被动的课程执行者，习惯于机械地执行课程文件和方案，接受各层面管理人员的监督指导，教师自身参与课程管理的积极性不够。实际上，园级层面的课程管理不同于一般的行政管理，其管理主体是教师，教师参与课程决策和开发的热情与能力，决定了一所幼儿园课程管理的质量，因此，管理中特别要注意激发教师的主体意识，提高教师的专业自主能力。</a:t>
            </a:r>
          </a:p>
        </p:txBody>
      </p:sp>
    </p:spTree>
    <p:extLst>
      <p:ext uri="{BB962C8B-B14F-4D97-AF65-F5344CB8AC3E}">
        <p14:creationId xmlns:p14="http://schemas.microsoft.com/office/powerpoint/2010/main" val="19727503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80CA2F-1699-F6FF-1489-0FA225522129}"/>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3680C7FF-BDCD-7079-74C1-92132B224C8F}"/>
              </a:ext>
            </a:extLst>
          </p:cNvPr>
          <p:cNvSpPr>
            <a:spLocks noGrp="1"/>
          </p:cNvSpPr>
          <p:nvPr>
            <p:ph type="title"/>
          </p:nvPr>
        </p:nvSpPr>
        <p:spPr/>
        <p:txBody>
          <a:bodyPr/>
          <a:lstStyle/>
          <a:p>
            <a:r>
              <a:rPr lang="zh-CN" altLang="en-US" dirty="0"/>
              <a:t>第一节  幼儿园课程管理</a:t>
            </a:r>
          </a:p>
        </p:txBody>
      </p:sp>
      <p:sp>
        <p:nvSpPr>
          <p:cNvPr id="4" name="文本框 3">
            <a:extLst>
              <a:ext uri="{FF2B5EF4-FFF2-40B4-BE49-F238E27FC236}">
                <a16:creationId xmlns:a16="http://schemas.microsoft.com/office/drawing/2014/main" id="{ED75E9A8-73D9-5313-ACC1-7A1963EC746A}"/>
              </a:ext>
            </a:extLst>
          </p:cNvPr>
          <p:cNvSpPr txBox="1"/>
          <p:nvPr/>
        </p:nvSpPr>
        <p:spPr>
          <a:xfrm>
            <a:off x="863946" y="1270000"/>
            <a:ext cx="7978396" cy="523220"/>
          </a:xfrm>
          <a:prstGeom prst="rect">
            <a:avLst/>
          </a:prstGeom>
          <a:noFill/>
        </p:spPr>
        <p:txBody>
          <a:bodyPr wrap="square" rtlCol="0">
            <a:spAutoFit/>
          </a:bodyPr>
          <a:lstStyle/>
          <a:p>
            <a:r>
              <a:rPr lang="zh-CN" altLang="en-US" sz="2800" dirty="0"/>
              <a:t>四、 幼儿园课程管理的内容</a:t>
            </a:r>
          </a:p>
        </p:txBody>
      </p:sp>
      <p:sp>
        <p:nvSpPr>
          <p:cNvPr id="6" name="内容占位符 5">
            <a:extLst>
              <a:ext uri="{FF2B5EF4-FFF2-40B4-BE49-F238E27FC236}">
                <a16:creationId xmlns:a16="http://schemas.microsoft.com/office/drawing/2014/main" id="{4A0D4FCA-BC8E-7207-E69C-2AECD1911098}"/>
              </a:ext>
            </a:extLst>
          </p:cNvPr>
          <p:cNvSpPr>
            <a:spLocks noGrp="1"/>
          </p:cNvSpPr>
          <p:nvPr>
            <p:ph idx="1"/>
          </p:nvPr>
        </p:nvSpPr>
        <p:spPr>
          <a:xfrm>
            <a:off x="408372" y="2590800"/>
            <a:ext cx="9907480" cy="2447278"/>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不同层面的幼儿园课程管理，其管理内容总体都围绕幼儿园课程设计、课程实施与课程评价，涉及幼儿园课程管理的生成系统、实施系统和评价系统。但是，在执行管理的过程中，不同层面课程管理的具体内容的侧重点还是有所差异的，因此这里将分开进行阐述。如此，可保证各层面课程管理人员各司其职，履行好相应的课程管理任务，促进基层幼儿园课程的有序、高效运行。</a:t>
            </a:r>
          </a:p>
        </p:txBody>
      </p:sp>
    </p:spTree>
    <p:extLst>
      <p:ext uri="{BB962C8B-B14F-4D97-AF65-F5344CB8AC3E}">
        <p14:creationId xmlns:p14="http://schemas.microsoft.com/office/powerpoint/2010/main" val="5741726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1FB673-26A0-8089-FA87-459780025BD2}"/>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48BEF863-5DE1-6B09-88FF-92EC8DDF43CF}"/>
              </a:ext>
            </a:extLst>
          </p:cNvPr>
          <p:cNvSpPr>
            <a:spLocks noGrp="1"/>
          </p:cNvSpPr>
          <p:nvPr>
            <p:ph type="title"/>
          </p:nvPr>
        </p:nvSpPr>
        <p:spPr/>
        <p:txBody>
          <a:bodyPr/>
          <a:lstStyle/>
          <a:p>
            <a:r>
              <a:rPr lang="zh-CN" altLang="en-US" dirty="0"/>
              <a:t>第一节  幼儿园课程管理</a:t>
            </a:r>
          </a:p>
        </p:txBody>
      </p:sp>
      <p:sp>
        <p:nvSpPr>
          <p:cNvPr id="4" name="文本框 3">
            <a:extLst>
              <a:ext uri="{FF2B5EF4-FFF2-40B4-BE49-F238E27FC236}">
                <a16:creationId xmlns:a16="http://schemas.microsoft.com/office/drawing/2014/main" id="{7914989F-1CD4-3FB0-4E4C-BFDE44EA8053}"/>
              </a:ext>
            </a:extLst>
          </p:cNvPr>
          <p:cNvSpPr txBox="1"/>
          <p:nvPr/>
        </p:nvSpPr>
        <p:spPr>
          <a:xfrm>
            <a:off x="863946" y="1270000"/>
            <a:ext cx="7978396" cy="954107"/>
          </a:xfrm>
          <a:prstGeom prst="rect">
            <a:avLst/>
          </a:prstGeom>
          <a:noFill/>
        </p:spPr>
        <p:txBody>
          <a:bodyPr wrap="square" rtlCol="0">
            <a:spAutoFit/>
          </a:bodyPr>
          <a:lstStyle/>
          <a:p>
            <a:r>
              <a:rPr lang="zh-CN" altLang="en-US" sz="2800" dirty="0"/>
              <a:t>四、 幼儿园课程管理的内容</a:t>
            </a:r>
            <a:endParaRPr lang="en-US" altLang="zh-CN" sz="2800" dirty="0"/>
          </a:p>
          <a:p>
            <a:r>
              <a:rPr lang="zh-CN" altLang="en-US" sz="2800" dirty="0"/>
              <a:t>（一） 国家、地方层面课程管理的内容</a:t>
            </a:r>
          </a:p>
        </p:txBody>
      </p:sp>
      <p:sp>
        <p:nvSpPr>
          <p:cNvPr id="6" name="内容占位符 5">
            <a:extLst>
              <a:ext uri="{FF2B5EF4-FFF2-40B4-BE49-F238E27FC236}">
                <a16:creationId xmlns:a16="http://schemas.microsoft.com/office/drawing/2014/main" id="{82DC675D-2463-E8FD-B1E5-CDEDE2FFCCF0}"/>
              </a:ext>
            </a:extLst>
          </p:cNvPr>
          <p:cNvSpPr>
            <a:spLocks noGrp="1"/>
          </p:cNvSpPr>
          <p:nvPr>
            <p:ph idx="1"/>
          </p:nvPr>
        </p:nvSpPr>
        <p:spPr>
          <a:xfrm>
            <a:off x="142042" y="2288958"/>
            <a:ext cx="9907480" cy="4333783"/>
          </a:xfrm>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国家、地方层面的幼儿园课程管理主要是一种上级对下级的行政管理，其内容主要包括在国家、地方的层面上来制定和颁布有关幼儿园课程的各项政策，如教育纲要、课程指南等，以总体规划与设计幼儿园课程，架构课程体系框架，开发地方教材，规定幼儿园课程实施及评价的相应要求。此外，国家、地方层面的课程管理的内容重在制定和颁布有关幼儿园课程管理的政策，以文件的形式对幼儿园课程管理的主要内容做出相关的规定，表述对幼儿园课程与教材的管理政策，以指导和规范幼儿园课程的质量；确定幼儿园课程行政管理体制，明确课程管理模式；制定幼儿园课程设计、实施与评价等的制度。</a:t>
            </a:r>
          </a:p>
          <a:p>
            <a:pPr marL="0" indent="0">
              <a:lnSpc>
                <a:spcPct val="150000"/>
              </a:lnSpc>
              <a:buNone/>
            </a:pPr>
            <a:r>
              <a:rPr lang="zh-CN" altLang="en-US" dirty="0">
                <a:latin typeface="华文中宋" panose="02010600040101010101" pitchFamily="2" charset="-122"/>
                <a:ea typeface="华文中宋" panose="02010600040101010101" pitchFamily="2" charset="-122"/>
              </a:rPr>
              <a:t>      这两个层面的课程行政管理相比园级层面的课程管理而言，其管理的内容更宏观和上位，起到决策和确定方向的作用，对幼儿园课程的目标、课程内容与结构、课程评价等进行价值理念的指导和引领。其课程管理主要体现为课程决策权、课程计划制定权、教材审查权、课程评价权等。</a:t>
            </a:r>
          </a:p>
        </p:txBody>
      </p:sp>
    </p:spTree>
    <p:extLst>
      <p:ext uri="{BB962C8B-B14F-4D97-AF65-F5344CB8AC3E}">
        <p14:creationId xmlns:p14="http://schemas.microsoft.com/office/powerpoint/2010/main" val="42520496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E05FF3-6396-EB18-2570-426CC2CE87AB}"/>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B187B380-67CD-B2D1-8224-F808BFB1A129}"/>
              </a:ext>
            </a:extLst>
          </p:cNvPr>
          <p:cNvSpPr>
            <a:spLocks noGrp="1"/>
          </p:cNvSpPr>
          <p:nvPr>
            <p:ph type="title"/>
          </p:nvPr>
        </p:nvSpPr>
        <p:spPr/>
        <p:txBody>
          <a:bodyPr/>
          <a:lstStyle/>
          <a:p>
            <a:r>
              <a:rPr lang="zh-CN" altLang="en-US" dirty="0"/>
              <a:t>第一节  幼儿园课程管理</a:t>
            </a:r>
          </a:p>
        </p:txBody>
      </p:sp>
      <p:sp>
        <p:nvSpPr>
          <p:cNvPr id="4" name="文本框 3">
            <a:extLst>
              <a:ext uri="{FF2B5EF4-FFF2-40B4-BE49-F238E27FC236}">
                <a16:creationId xmlns:a16="http://schemas.microsoft.com/office/drawing/2014/main" id="{1DD29718-EC8E-C793-4099-4096E80C78BD}"/>
              </a:ext>
            </a:extLst>
          </p:cNvPr>
          <p:cNvSpPr txBox="1"/>
          <p:nvPr/>
        </p:nvSpPr>
        <p:spPr>
          <a:xfrm>
            <a:off x="863946" y="1270000"/>
            <a:ext cx="7978396" cy="954107"/>
          </a:xfrm>
          <a:prstGeom prst="rect">
            <a:avLst/>
          </a:prstGeom>
          <a:noFill/>
        </p:spPr>
        <p:txBody>
          <a:bodyPr wrap="square" rtlCol="0">
            <a:spAutoFit/>
          </a:bodyPr>
          <a:lstStyle/>
          <a:p>
            <a:r>
              <a:rPr lang="zh-CN" altLang="en-US" sz="2800" dirty="0"/>
              <a:t>四、 幼儿园课程管理的内容</a:t>
            </a:r>
            <a:endParaRPr lang="en-US" altLang="zh-CN" sz="2800" dirty="0"/>
          </a:p>
          <a:p>
            <a:r>
              <a:rPr lang="zh-CN" altLang="en-US" sz="2800" dirty="0"/>
              <a:t>（二） 园级层面课程管理的内容</a:t>
            </a:r>
          </a:p>
        </p:txBody>
      </p:sp>
      <p:sp>
        <p:nvSpPr>
          <p:cNvPr id="6" name="内容占位符 5">
            <a:extLst>
              <a:ext uri="{FF2B5EF4-FFF2-40B4-BE49-F238E27FC236}">
                <a16:creationId xmlns:a16="http://schemas.microsoft.com/office/drawing/2014/main" id="{A12E2DD1-3572-DC39-630C-B132634EE61F}"/>
              </a:ext>
            </a:extLst>
          </p:cNvPr>
          <p:cNvSpPr>
            <a:spLocks noGrp="1"/>
          </p:cNvSpPr>
          <p:nvPr>
            <p:ph idx="1"/>
          </p:nvPr>
        </p:nvSpPr>
        <p:spPr>
          <a:xfrm>
            <a:off x="355106" y="2386613"/>
            <a:ext cx="9632273" cy="4333783"/>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在三级课程行政管理体制下，在赋予幼儿园课程权力的同时，如何能够更好地进行课程开发和建设课程，如何更好地加强自身的课程管理、促进课程目标的实现，成为当下课程改革中幼儿园重要的议题。由此，对园级层面的课程管理需要更予以重视，使之与国家和地方的课程管理互补、协调，同时又发挥出各自不同的课程管理职能和作用，促进幼儿园自身的课程建设的科学性和规范性。幼儿园是国家、地方课程实施的场所，理应是课程管理的重要阵地，园长作为幼儿园全面工作的组织者、领导者、参与者，是幼儿园课程管理的核心人物，其课程管理观念和行为更是直接决定了幼儿园课程的质量。</a:t>
            </a:r>
          </a:p>
        </p:txBody>
      </p:sp>
    </p:spTree>
    <p:extLst>
      <p:ext uri="{BB962C8B-B14F-4D97-AF65-F5344CB8AC3E}">
        <p14:creationId xmlns:p14="http://schemas.microsoft.com/office/powerpoint/2010/main" val="36624489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842DF83-6F7D-EC42-BF5F-CDA6B1A17577}"/>
              </a:ext>
            </a:extLst>
          </p:cNvPr>
          <p:cNvSpPr>
            <a:spLocks noGrp="1"/>
          </p:cNvSpPr>
          <p:nvPr>
            <p:ph type="title"/>
          </p:nvPr>
        </p:nvSpPr>
        <p:spPr>
          <a:xfrm>
            <a:off x="848264" y="2515709"/>
            <a:ext cx="8723754" cy="1826581"/>
          </a:xfrm>
        </p:spPr>
        <p:txBody>
          <a:bodyPr>
            <a:noAutofit/>
          </a:bodyPr>
          <a:lstStyle/>
          <a:p>
            <a:r>
              <a:rPr lang="zh-CN" altLang="en-US" sz="6000" dirty="0"/>
              <a:t>第七章</a:t>
            </a:r>
            <a:br>
              <a:rPr lang="en-US" altLang="zh-CN" sz="6000" dirty="0"/>
            </a:br>
            <a:r>
              <a:rPr lang="zh-CN" altLang="en-US" sz="6000" dirty="0"/>
              <a:t>幼儿园课程管理与领导</a:t>
            </a:r>
          </a:p>
        </p:txBody>
      </p:sp>
    </p:spTree>
    <p:extLst>
      <p:ext uri="{BB962C8B-B14F-4D97-AF65-F5344CB8AC3E}">
        <p14:creationId xmlns:p14="http://schemas.microsoft.com/office/powerpoint/2010/main" val="364340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4D131E-3A52-1CF8-C9AC-3562B4AFFA5B}"/>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E39D0F43-E602-1B21-B192-D7909DFC9419}"/>
              </a:ext>
            </a:extLst>
          </p:cNvPr>
          <p:cNvSpPr>
            <a:spLocks noGrp="1"/>
          </p:cNvSpPr>
          <p:nvPr>
            <p:ph type="title"/>
          </p:nvPr>
        </p:nvSpPr>
        <p:spPr/>
        <p:txBody>
          <a:bodyPr/>
          <a:lstStyle/>
          <a:p>
            <a:r>
              <a:rPr lang="zh-CN" altLang="en-US" dirty="0"/>
              <a:t>第一节  幼儿园课程管理</a:t>
            </a:r>
          </a:p>
        </p:txBody>
      </p:sp>
      <p:sp>
        <p:nvSpPr>
          <p:cNvPr id="4" name="文本框 3">
            <a:extLst>
              <a:ext uri="{FF2B5EF4-FFF2-40B4-BE49-F238E27FC236}">
                <a16:creationId xmlns:a16="http://schemas.microsoft.com/office/drawing/2014/main" id="{0947FEA6-E7DF-D5F0-5B8C-DA16B3F93F91}"/>
              </a:ext>
            </a:extLst>
          </p:cNvPr>
          <p:cNvSpPr txBox="1"/>
          <p:nvPr/>
        </p:nvSpPr>
        <p:spPr>
          <a:xfrm>
            <a:off x="863946" y="1270000"/>
            <a:ext cx="7978396" cy="954107"/>
          </a:xfrm>
          <a:prstGeom prst="rect">
            <a:avLst/>
          </a:prstGeom>
          <a:noFill/>
        </p:spPr>
        <p:txBody>
          <a:bodyPr wrap="square" rtlCol="0">
            <a:spAutoFit/>
          </a:bodyPr>
          <a:lstStyle/>
          <a:p>
            <a:r>
              <a:rPr lang="zh-CN" altLang="en-US" sz="2800" dirty="0"/>
              <a:t>四、 幼儿园课程管理的内容</a:t>
            </a:r>
            <a:endParaRPr lang="en-US" altLang="zh-CN" sz="2800" dirty="0"/>
          </a:p>
          <a:p>
            <a:r>
              <a:rPr lang="zh-CN" altLang="en-US" sz="2800" dirty="0"/>
              <a:t>（二） 园级层面课程管理的内容</a:t>
            </a:r>
          </a:p>
        </p:txBody>
      </p:sp>
      <p:sp>
        <p:nvSpPr>
          <p:cNvPr id="6" name="内容占位符 5">
            <a:extLst>
              <a:ext uri="{FF2B5EF4-FFF2-40B4-BE49-F238E27FC236}">
                <a16:creationId xmlns:a16="http://schemas.microsoft.com/office/drawing/2014/main" id="{B5363FCD-4C60-BBA1-9745-75E9BBF4384A}"/>
              </a:ext>
            </a:extLst>
          </p:cNvPr>
          <p:cNvSpPr>
            <a:spLocks noGrp="1"/>
          </p:cNvSpPr>
          <p:nvPr>
            <p:ph idx="1"/>
          </p:nvPr>
        </p:nvSpPr>
        <p:spPr>
          <a:xfrm>
            <a:off x="355106" y="2386613"/>
            <a:ext cx="9632273" cy="4333783"/>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在幼儿园课程管理中，管理者要明确课程管理目标在于提高课程实践活动的效率，促进幼儿园课程目标的实现，同时，为幼儿园塑造起符合本园实际的课程文化及课程愿景。园长还要明确课程管理的根本任务在于保证国家、地方课程基于本园的有效实施和园本课程的开发，以满足幼儿园的特点和幼儿的兴趣需要；其基本任务主要表现为贯彻国家、地方层面的课程政策和精神，建立专门的课程管理机构，如课程发展小组，全面开展幼儿园内部的课程决策、指导、监督、规范和协调等活动，保障幼儿园课程的有序实施。课程管理机构的设立与发展应该形成一股合力，确保课程资源的配置、课程的计划与实施、责任和权利的分配协调一致；确保能开展从课程设计、实施到最后评价的全程管理，使课程管理趋向规范化，逐步走向正轨。</a:t>
            </a:r>
          </a:p>
        </p:txBody>
      </p:sp>
    </p:spTree>
    <p:extLst>
      <p:ext uri="{BB962C8B-B14F-4D97-AF65-F5344CB8AC3E}">
        <p14:creationId xmlns:p14="http://schemas.microsoft.com/office/powerpoint/2010/main" val="12080949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0756FF-CAF0-7E69-D7AE-3359077BE7FB}"/>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FC874A7A-8D0C-D2B4-00DD-2D4A57D4D342}"/>
              </a:ext>
            </a:extLst>
          </p:cNvPr>
          <p:cNvSpPr>
            <a:spLocks noGrp="1"/>
          </p:cNvSpPr>
          <p:nvPr>
            <p:ph type="title"/>
          </p:nvPr>
        </p:nvSpPr>
        <p:spPr/>
        <p:txBody>
          <a:bodyPr/>
          <a:lstStyle/>
          <a:p>
            <a:r>
              <a:rPr lang="zh-CN" altLang="en-US" dirty="0"/>
              <a:t>第一节  幼儿园课程管理</a:t>
            </a:r>
          </a:p>
        </p:txBody>
      </p:sp>
      <p:sp>
        <p:nvSpPr>
          <p:cNvPr id="4" name="文本框 3">
            <a:extLst>
              <a:ext uri="{FF2B5EF4-FFF2-40B4-BE49-F238E27FC236}">
                <a16:creationId xmlns:a16="http://schemas.microsoft.com/office/drawing/2014/main" id="{621AD738-08B7-CAB9-9FA5-C608683B060D}"/>
              </a:ext>
            </a:extLst>
          </p:cNvPr>
          <p:cNvSpPr txBox="1"/>
          <p:nvPr/>
        </p:nvSpPr>
        <p:spPr>
          <a:xfrm>
            <a:off x="863946" y="1270000"/>
            <a:ext cx="7978396" cy="954107"/>
          </a:xfrm>
          <a:prstGeom prst="rect">
            <a:avLst/>
          </a:prstGeom>
          <a:noFill/>
        </p:spPr>
        <p:txBody>
          <a:bodyPr wrap="square" rtlCol="0">
            <a:spAutoFit/>
          </a:bodyPr>
          <a:lstStyle/>
          <a:p>
            <a:r>
              <a:rPr lang="zh-CN" altLang="en-US" sz="2800" dirty="0"/>
              <a:t>四、 幼儿园课程管理的内容</a:t>
            </a:r>
            <a:endParaRPr lang="en-US" altLang="zh-CN" sz="2800" dirty="0"/>
          </a:p>
          <a:p>
            <a:r>
              <a:rPr lang="zh-CN" altLang="en-US" sz="2800" dirty="0"/>
              <a:t>（二） 园级层面课程管理的内容</a:t>
            </a:r>
          </a:p>
        </p:txBody>
      </p:sp>
      <p:sp>
        <p:nvSpPr>
          <p:cNvPr id="6" name="内容占位符 5">
            <a:extLst>
              <a:ext uri="{FF2B5EF4-FFF2-40B4-BE49-F238E27FC236}">
                <a16:creationId xmlns:a16="http://schemas.microsoft.com/office/drawing/2014/main" id="{46EA55DB-7A15-FFD7-6933-BDB20D97AED2}"/>
              </a:ext>
            </a:extLst>
          </p:cNvPr>
          <p:cNvSpPr>
            <a:spLocks noGrp="1"/>
          </p:cNvSpPr>
          <p:nvPr>
            <p:ph idx="1"/>
          </p:nvPr>
        </p:nvSpPr>
        <p:spPr>
          <a:xfrm>
            <a:off x="355106" y="2386613"/>
            <a:ext cx="9942991" cy="4333783"/>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园级层面的课程管理主要围绕课程的生成系统、实施系统和评价系统而开展全程管理，具体包括明确课程设计、课程实施和课程评价的管理职责与课程制度。</a:t>
            </a: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1. </a:t>
            </a:r>
            <a:r>
              <a:rPr lang="zh-CN" altLang="en-US" sz="2000" b="1" dirty="0">
                <a:latin typeface="华文中宋" panose="02010600040101010101" pitchFamily="2" charset="-122"/>
                <a:ea typeface="华文中宋" panose="02010600040101010101" pitchFamily="2" charset="-122"/>
              </a:rPr>
              <a:t>幼儿园课程管理职责</a:t>
            </a: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r>
              <a:rPr lang="zh-CN" altLang="en-US" sz="2000" dirty="0">
                <a:latin typeface="华文中宋" panose="02010600040101010101" pitchFamily="2" charset="-122"/>
                <a:ea typeface="华文中宋" panose="02010600040101010101" pitchFamily="2" charset="-122"/>
              </a:rPr>
              <a:t>幼儿园课程设计的管理职责、幼儿园课程实施的管理职责、幼儿园课程评价的管理职责。</a:t>
            </a:r>
            <a:endParaRPr lang="en-US" altLang="zh-CN" sz="2000"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2. </a:t>
            </a:r>
            <a:r>
              <a:rPr lang="zh-CN" altLang="en-US" sz="2000" b="1" dirty="0">
                <a:latin typeface="华文中宋" panose="02010600040101010101" pitchFamily="2" charset="-122"/>
                <a:ea typeface="华文中宋" panose="02010600040101010101" pitchFamily="2" charset="-122"/>
              </a:rPr>
              <a:t>幼儿园课程制度</a:t>
            </a: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r>
              <a:rPr lang="zh-CN" altLang="en-US" sz="2000" dirty="0">
                <a:latin typeface="华文中宋" panose="02010600040101010101" pitchFamily="2" charset="-122"/>
                <a:ea typeface="华文中宋" panose="02010600040101010101" pitchFamily="2" charset="-122"/>
              </a:rPr>
              <a:t>      课程制度是学校共同遵守的，以落实课程计划和课程方案，促进学校课程实施与课程开发、课程管理与课程评价有效性的一系列规程和行为准则，是学校课程自主更新的机制。</a:t>
            </a:r>
          </a:p>
          <a:p>
            <a:pPr marL="0" indent="0">
              <a:lnSpc>
                <a:spcPct val="150000"/>
              </a:lnSpc>
              <a:buNone/>
            </a:pPr>
            <a:endParaRPr lang="zh-CN" altLang="en-US" sz="2000"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8966192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A64A21-3441-5927-3F85-A65A92B65A72}"/>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F5EF1CE4-FAF6-E64E-1ED4-A8E5A5401912}"/>
              </a:ext>
            </a:extLst>
          </p:cNvPr>
          <p:cNvSpPr>
            <a:spLocks noGrp="1"/>
          </p:cNvSpPr>
          <p:nvPr>
            <p:ph type="title"/>
          </p:nvPr>
        </p:nvSpPr>
        <p:spPr/>
        <p:txBody>
          <a:bodyPr/>
          <a:lstStyle/>
          <a:p>
            <a:r>
              <a:rPr lang="zh-CN" altLang="en-US" dirty="0"/>
              <a:t>第一节  幼儿园课程管理</a:t>
            </a:r>
          </a:p>
        </p:txBody>
      </p:sp>
      <p:sp>
        <p:nvSpPr>
          <p:cNvPr id="4" name="文本框 3">
            <a:extLst>
              <a:ext uri="{FF2B5EF4-FFF2-40B4-BE49-F238E27FC236}">
                <a16:creationId xmlns:a16="http://schemas.microsoft.com/office/drawing/2014/main" id="{D1267203-5F16-B60D-D1AF-00449D2FE837}"/>
              </a:ext>
            </a:extLst>
          </p:cNvPr>
          <p:cNvSpPr txBox="1"/>
          <p:nvPr/>
        </p:nvSpPr>
        <p:spPr>
          <a:xfrm>
            <a:off x="863946" y="1270000"/>
            <a:ext cx="7978396" cy="523220"/>
          </a:xfrm>
          <a:prstGeom prst="rect">
            <a:avLst/>
          </a:prstGeom>
          <a:noFill/>
        </p:spPr>
        <p:txBody>
          <a:bodyPr wrap="square" rtlCol="0">
            <a:spAutoFit/>
          </a:bodyPr>
          <a:lstStyle/>
          <a:p>
            <a:r>
              <a:rPr lang="zh-CN" altLang="en-US" sz="2800" dirty="0"/>
              <a:t>五、 幼儿园课程管理的职能</a:t>
            </a:r>
          </a:p>
        </p:txBody>
      </p:sp>
      <p:sp>
        <p:nvSpPr>
          <p:cNvPr id="6" name="内容占位符 5">
            <a:extLst>
              <a:ext uri="{FF2B5EF4-FFF2-40B4-BE49-F238E27FC236}">
                <a16:creationId xmlns:a16="http://schemas.microsoft.com/office/drawing/2014/main" id="{58915F7A-7068-8773-63B9-37AE71B7F2FB}"/>
              </a:ext>
            </a:extLst>
          </p:cNvPr>
          <p:cNvSpPr>
            <a:spLocks noGrp="1"/>
          </p:cNvSpPr>
          <p:nvPr>
            <p:ph idx="1"/>
          </p:nvPr>
        </p:nvSpPr>
        <p:spPr>
          <a:xfrm>
            <a:off x="381739" y="2590800"/>
            <a:ext cx="9942991" cy="1670482"/>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课程管理的职能是课程管理系统所具有的职责和功能，课程管理职能的发挥，直接决定了课程运行的效果，决定了课程目标达成的程度。这里的课程管理职能主要针对的是园级层面的幼儿园课程管理，该层面的管理职能往往更全面。</a:t>
            </a:r>
          </a:p>
        </p:txBody>
      </p:sp>
    </p:spTree>
    <p:extLst>
      <p:ext uri="{BB962C8B-B14F-4D97-AF65-F5344CB8AC3E}">
        <p14:creationId xmlns:p14="http://schemas.microsoft.com/office/powerpoint/2010/main" val="31928108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01A2DA-F705-EC91-E6FB-F62180458299}"/>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6AFB0E40-2CB5-3E21-62FC-1A25D3E1D004}"/>
              </a:ext>
            </a:extLst>
          </p:cNvPr>
          <p:cNvSpPr>
            <a:spLocks noGrp="1"/>
          </p:cNvSpPr>
          <p:nvPr>
            <p:ph type="title"/>
          </p:nvPr>
        </p:nvSpPr>
        <p:spPr/>
        <p:txBody>
          <a:bodyPr/>
          <a:lstStyle/>
          <a:p>
            <a:r>
              <a:rPr lang="zh-CN" altLang="en-US" dirty="0"/>
              <a:t>第一节  幼儿园课程管理</a:t>
            </a:r>
          </a:p>
        </p:txBody>
      </p:sp>
      <p:sp>
        <p:nvSpPr>
          <p:cNvPr id="4" name="文本框 3">
            <a:extLst>
              <a:ext uri="{FF2B5EF4-FFF2-40B4-BE49-F238E27FC236}">
                <a16:creationId xmlns:a16="http://schemas.microsoft.com/office/drawing/2014/main" id="{80EAF898-3F6C-23AA-5628-26C05F192B21}"/>
              </a:ext>
            </a:extLst>
          </p:cNvPr>
          <p:cNvSpPr txBox="1"/>
          <p:nvPr/>
        </p:nvSpPr>
        <p:spPr>
          <a:xfrm>
            <a:off x="863946" y="1270000"/>
            <a:ext cx="7978396" cy="954107"/>
          </a:xfrm>
          <a:prstGeom prst="rect">
            <a:avLst/>
          </a:prstGeom>
          <a:noFill/>
        </p:spPr>
        <p:txBody>
          <a:bodyPr wrap="square" rtlCol="0">
            <a:spAutoFit/>
          </a:bodyPr>
          <a:lstStyle/>
          <a:p>
            <a:r>
              <a:rPr lang="zh-CN" altLang="en-US" sz="2800" dirty="0"/>
              <a:t>五、 幼儿园课程管理的职能</a:t>
            </a:r>
            <a:endParaRPr lang="en-US" altLang="zh-CN" sz="2800" dirty="0"/>
          </a:p>
          <a:p>
            <a:r>
              <a:rPr lang="zh-CN" altLang="en-US" sz="2800" dirty="0"/>
              <a:t>（一） 决策职能</a:t>
            </a:r>
          </a:p>
        </p:txBody>
      </p:sp>
      <p:sp>
        <p:nvSpPr>
          <p:cNvPr id="6" name="内容占位符 5">
            <a:extLst>
              <a:ext uri="{FF2B5EF4-FFF2-40B4-BE49-F238E27FC236}">
                <a16:creationId xmlns:a16="http://schemas.microsoft.com/office/drawing/2014/main" id="{7C238E66-E37A-34AE-ADA4-EC2261431CC8}"/>
              </a:ext>
            </a:extLst>
          </p:cNvPr>
          <p:cNvSpPr>
            <a:spLocks noGrp="1"/>
          </p:cNvSpPr>
          <p:nvPr>
            <p:ph idx="1"/>
          </p:nvPr>
        </p:nvSpPr>
        <p:spPr>
          <a:xfrm>
            <a:off x="677334" y="2306715"/>
            <a:ext cx="9942991" cy="4342660"/>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决策是一种做权威性的决定的活动，是任何一个组织的管理者的中心活动，也是管理的一个重要职能。按人们认识活动的形式，决策可以分为经验决策和科学决策两种类型。经验决策更多是依靠管理者个人的经历和体验进行决策，科学决策则是指管理者能够按照决策的科学理论和健全的科学程序，运用现代科学的方法进行决策。幼儿园课程管理更多应指向和追求一种更高层次的科学决策的职能。</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幼儿园课程管理的决策职能的发挥范围可包括课程理念和目标的决策、课程结构与内容的决策、课程安排的决策、课程实施的决策及课程评价的决策。课程管理的决策职能是幼儿园课程管理的核心和前提，该管理职能的充分发挥可使幼儿园课程具有科学的导向性和规范性。</a:t>
            </a:r>
          </a:p>
        </p:txBody>
      </p:sp>
    </p:spTree>
    <p:extLst>
      <p:ext uri="{BB962C8B-B14F-4D97-AF65-F5344CB8AC3E}">
        <p14:creationId xmlns:p14="http://schemas.microsoft.com/office/powerpoint/2010/main" val="20432674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075D28-0B9C-DC23-2E08-DA2CE3B56605}"/>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A87C3B12-6C96-1924-A891-C0CE8CF3340B}"/>
              </a:ext>
            </a:extLst>
          </p:cNvPr>
          <p:cNvSpPr>
            <a:spLocks noGrp="1"/>
          </p:cNvSpPr>
          <p:nvPr>
            <p:ph type="title"/>
          </p:nvPr>
        </p:nvSpPr>
        <p:spPr/>
        <p:txBody>
          <a:bodyPr/>
          <a:lstStyle/>
          <a:p>
            <a:r>
              <a:rPr lang="zh-CN" altLang="en-US" dirty="0"/>
              <a:t>第一节  幼儿园课程管理</a:t>
            </a:r>
          </a:p>
        </p:txBody>
      </p:sp>
      <p:sp>
        <p:nvSpPr>
          <p:cNvPr id="4" name="文本框 3">
            <a:extLst>
              <a:ext uri="{FF2B5EF4-FFF2-40B4-BE49-F238E27FC236}">
                <a16:creationId xmlns:a16="http://schemas.microsoft.com/office/drawing/2014/main" id="{33C066CB-B189-81C2-F6D5-358A2924E481}"/>
              </a:ext>
            </a:extLst>
          </p:cNvPr>
          <p:cNvSpPr txBox="1"/>
          <p:nvPr/>
        </p:nvSpPr>
        <p:spPr>
          <a:xfrm>
            <a:off x="863946" y="1270000"/>
            <a:ext cx="7978396" cy="954107"/>
          </a:xfrm>
          <a:prstGeom prst="rect">
            <a:avLst/>
          </a:prstGeom>
          <a:noFill/>
        </p:spPr>
        <p:txBody>
          <a:bodyPr wrap="square" rtlCol="0">
            <a:spAutoFit/>
          </a:bodyPr>
          <a:lstStyle/>
          <a:p>
            <a:r>
              <a:rPr lang="zh-CN" altLang="en-US" sz="2800" dirty="0"/>
              <a:t>五、 幼儿园课程管理的职能</a:t>
            </a:r>
            <a:endParaRPr lang="en-US" altLang="zh-CN" sz="2800" dirty="0"/>
          </a:p>
          <a:p>
            <a:r>
              <a:rPr lang="zh-CN" altLang="en-US" sz="2800" dirty="0"/>
              <a:t>（二） 计划职能</a:t>
            </a:r>
          </a:p>
        </p:txBody>
      </p:sp>
      <p:sp>
        <p:nvSpPr>
          <p:cNvPr id="6" name="内容占位符 5">
            <a:extLst>
              <a:ext uri="{FF2B5EF4-FFF2-40B4-BE49-F238E27FC236}">
                <a16:creationId xmlns:a16="http://schemas.microsoft.com/office/drawing/2014/main" id="{81C23ACA-2918-9ABA-6C1B-7B7C42E83E83}"/>
              </a:ext>
            </a:extLst>
          </p:cNvPr>
          <p:cNvSpPr>
            <a:spLocks noGrp="1"/>
          </p:cNvSpPr>
          <p:nvPr>
            <p:ph idx="1"/>
          </p:nvPr>
        </p:nvSpPr>
        <p:spPr>
          <a:xfrm>
            <a:off x="677334" y="2306715"/>
            <a:ext cx="9942991" cy="4342660"/>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计划职能是指管理者统筹规划并制定课程设计、实施和评价等活动。幼儿园课程管理需要发挥出计划的职能，以引导各方人员有意识地、有目的地决定行为的方向和过程，避免盲目性和随意性，保证各层面的幼儿园课程管理活动沿着既定的课程目标前进。同时，计划职能也能够使各层面的幼儿园课程管理者将注意力集中于课程目标的实现上，提高幼儿园课程管理的效率。</a:t>
            </a:r>
          </a:p>
        </p:txBody>
      </p:sp>
    </p:spTree>
    <p:extLst>
      <p:ext uri="{BB962C8B-B14F-4D97-AF65-F5344CB8AC3E}">
        <p14:creationId xmlns:p14="http://schemas.microsoft.com/office/powerpoint/2010/main" val="13101792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0B8C26-77D5-419A-A35F-C6DCC1F67581}"/>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470F01DA-03B2-AF7F-4B3E-323535364E3E}"/>
              </a:ext>
            </a:extLst>
          </p:cNvPr>
          <p:cNvSpPr>
            <a:spLocks noGrp="1"/>
          </p:cNvSpPr>
          <p:nvPr>
            <p:ph type="title"/>
          </p:nvPr>
        </p:nvSpPr>
        <p:spPr/>
        <p:txBody>
          <a:bodyPr/>
          <a:lstStyle/>
          <a:p>
            <a:r>
              <a:rPr lang="zh-CN" altLang="en-US" dirty="0"/>
              <a:t>第一节  幼儿园课程管理</a:t>
            </a:r>
          </a:p>
        </p:txBody>
      </p:sp>
      <p:sp>
        <p:nvSpPr>
          <p:cNvPr id="4" name="文本框 3">
            <a:extLst>
              <a:ext uri="{FF2B5EF4-FFF2-40B4-BE49-F238E27FC236}">
                <a16:creationId xmlns:a16="http://schemas.microsoft.com/office/drawing/2014/main" id="{45D14A01-62D7-76B7-2B7A-7E8E7D3C32A9}"/>
              </a:ext>
            </a:extLst>
          </p:cNvPr>
          <p:cNvSpPr txBox="1"/>
          <p:nvPr/>
        </p:nvSpPr>
        <p:spPr>
          <a:xfrm>
            <a:off x="863946" y="1270000"/>
            <a:ext cx="7978396" cy="954107"/>
          </a:xfrm>
          <a:prstGeom prst="rect">
            <a:avLst/>
          </a:prstGeom>
          <a:noFill/>
        </p:spPr>
        <p:txBody>
          <a:bodyPr wrap="square" rtlCol="0">
            <a:spAutoFit/>
          </a:bodyPr>
          <a:lstStyle/>
          <a:p>
            <a:r>
              <a:rPr lang="zh-CN" altLang="en-US" sz="2800" dirty="0"/>
              <a:t>五、 幼儿园课程管理的职能</a:t>
            </a:r>
            <a:endParaRPr lang="en-US" altLang="zh-CN" sz="2800" dirty="0"/>
          </a:p>
          <a:p>
            <a:r>
              <a:rPr lang="zh-CN" altLang="en-US" sz="2800" dirty="0"/>
              <a:t>（三） 组织职能</a:t>
            </a:r>
          </a:p>
        </p:txBody>
      </p:sp>
      <p:sp>
        <p:nvSpPr>
          <p:cNvPr id="6" name="内容占位符 5">
            <a:extLst>
              <a:ext uri="{FF2B5EF4-FFF2-40B4-BE49-F238E27FC236}">
                <a16:creationId xmlns:a16="http://schemas.microsoft.com/office/drawing/2014/main" id="{DBA04E01-C419-3666-A18B-E99007ECA9EC}"/>
              </a:ext>
            </a:extLst>
          </p:cNvPr>
          <p:cNvSpPr>
            <a:spLocks noGrp="1"/>
          </p:cNvSpPr>
          <p:nvPr>
            <p:ph idx="1"/>
          </p:nvPr>
        </p:nvSpPr>
        <p:spPr>
          <a:xfrm>
            <a:off x="677334" y="2306715"/>
            <a:ext cx="9942991" cy="4342660"/>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幼儿园课程管理的组织职能是指课程管理者按照课程组织的特点和原则，通过组织设计，构建有效的组织结构，明确组织的责任和权限，合理配置各种课程资源并使之有效运行，以实现幼儿园课程目标。幼儿园课程管理的组织职能内容具体包括设计幼儿园课程组织的结构，配备相应的组织人员，明确各自的职责分工，提供条件保障、监督和指导组织的运行，营造组织文化等。</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为提高课程的组织职能，幼儿园课程管理者要善于优化课程管理者的队伍结构，加强对园内各级管理人员的管理知识和技能的培训。同时，管理者还要发挥课程实施的主体</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教师在课程管理中的能动作用，吸收教师群体参与幼儿园课程管理，真正实现课程管理的“赋权增能”。</a:t>
            </a:r>
          </a:p>
        </p:txBody>
      </p:sp>
    </p:spTree>
    <p:extLst>
      <p:ext uri="{BB962C8B-B14F-4D97-AF65-F5344CB8AC3E}">
        <p14:creationId xmlns:p14="http://schemas.microsoft.com/office/powerpoint/2010/main" val="40050454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4848D3-314F-871D-A1DE-50890830D955}"/>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01B4556D-ADDD-19F5-8923-9B4779722C09}"/>
              </a:ext>
            </a:extLst>
          </p:cNvPr>
          <p:cNvSpPr>
            <a:spLocks noGrp="1"/>
          </p:cNvSpPr>
          <p:nvPr>
            <p:ph type="title"/>
          </p:nvPr>
        </p:nvSpPr>
        <p:spPr/>
        <p:txBody>
          <a:bodyPr/>
          <a:lstStyle/>
          <a:p>
            <a:r>
              <a:rPr lang="zh-CN" altLang="en-US" dirty="0"/>
              <a:t>第一节  幼儿园课程管理</a:t>
            </a:r>
          </a:p>
        </p:txBody>
      </p:sp>
      <p:sp>
        <p:nvSpPr>
          <p:cNvPr id="4" name="文本框 3">
            <a:extLst>
              <a:ext uri="{FF2B5EF4-FFF2-40B4-BE49-F238E27FC236}">
                <a16:creationId xmlns:a16="http://schemas.microsoft.com/office/drawing/2014/main" id="{6A95ED7E-C3D6-5ABA-AC13-4C34DAB05557}"/>
              </a:ext>
            </a:extLst>
          </p:cNvPr>
          <p:cNvSpPr txBox="1"/>
          <p:nvPr/>
        </p:nvSpPr>
        <p:spPr>
          <a:xfrm>
            <a:off x="863946" y="1270000"/>
            <a:ext cx="7978396" cy="954107"/>
          </a:xfrm>
          <a:prstGeom prst="rect">
            <a:avLst/>
          </a:prstGeom>
          <a:noFill/>
        </p:spPr>
        <p:txBody>
          <a:bodyPr wrap="square" rtlCol="0">
            <a:spAutoFit/>
          </a:bodyPr>
          <a:lstStyle/>
          <a:p>
            <a:r>
              <a:rPr lang="zh-CN" altLang="en-US" sz="2800" dirty="0"/>
              <a:t>五、 幼儿园课程管理的职能</a:t>
            </a:r>
            <a:endParaRPr lang="en-US" altLang="zh-CN" sz="2800" dirty="0"/>
          </a:p>
          <a:p>
            <a:r>
              <a:rPr lang="zh-CN" altLang="en-US" sz="2800" dirty="0"/>
              <a:t>（四） 控制职能</a:t>
            </a:r>
          </a:p>
        </p:txBody>
      </p:sp>
      <p:sp>
        <p:nvSpPr>
          <p:cNvPr id="6" name="内容占位符 5">
            <a:extLst>
              <a:ext uri="{FF2B5EF4-FFF2-40B4-BE49-F238E27FC236}">
                <a16:creationId xmlns:a16="http://schemas.microsoft.com/office/drawing/2014/main" id="{058986B5-AB21-067C-5FB5-F71D7E14CADD}"/>
              </a:ext>
            </a:extLst>
          </p:cNvPr>
          <p:cNvSpPr>
            <a:spLocks noGrp="1"/>
          </p:cNvSpPr>
          <p:nvPr>
            <p:ph idx="1"/>
          </p:nvPr>
        </p:nvSpPr>
        <p:spPr>
          <a:xfrm>
            <a:off x="801622" y="2462564"/>
            <a:ext cx="9505353" cy="4342660"/>
          </a:xfrm>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幼儿园课程管理的控制职能是指课程管理者以课程目标为中心，随时检测课程方案的运行情况，在发现偏差时及时予以纠正。通过控制职能的发挥，管理者可以对幼儿园课程方案的执行、幼儿园课程实施的情况进行监督和检查，以及时发现问题，并加以分析、改进和调整。当然，当前的三级课程行政管理体制对行使传统的课程管理控制职能提出了一定的挑战，控制职能发挥过度，会影响教师课程实施中主动性的发挥。为真正保证幼儿园课程的灵活性和多样性，更好地发挥课程实现目标的中介作用，园级层面的课程管理者必须不断健全幼儿园内部的课程管理体制，协调好幼儿园各级管理部门之间的关系，充分调动教师、保育人员、后勤人员、幼儿，甚至是课程专家等参与课程管理的积极性与自觉性。同时，管理者还要遵循以人为本的理念实施民主管理，采取刚柔相济、宽严结合的方式来发挥控制职能。</a:t>
            </a:r>
          </a:p>
        </p:txBody>
      </p:sp>
    </p:spTree>
    <p:extLst>
      <p:ext uri="{BB962C8B-B14F-4D97-AF65-F5344CB8AC3E}">
        <p14:creationId xmlns:p14="http://schemas.microsoft.com/office/powerpoint/2010/main" val="22678687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A5AD09-4DFC-2885-5542-E41582F6B561}"/>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12A62B01-D723-4F81-E89F-3CD92080600C}"/>
              </a:ext>
            </a:extLst>
          </p:cNvPr>
          <p:cNvSpPr>
            <a:spLocks noGrp="1"/>
          </p:cNvSpPr>
          <p:nvPr>
            <p:ph type="title"/>
          </p:nvPr>
        </p:nvSpPr>
        <p:spPr/>
        <p:txBody>
          <a:bodyPr/>
          <a:lstStyle/>
          <a:p>
            <a:r>
              <a:rPr lang="zh-CN" altLang="en-US" dirty="0"/>
              <a:t>第一节  幼儿园课程管理</a:t>
            </a:r>
          </a:p>
        </p:txBody>
      </p:sp>
      <p:sp>
        <p:nvSpPr>
          <p:cNvPr id="4" name="文本框 3">
            <a:extLst>
              <a:ext uri="{FF2B5EF4-FFF2-40B4-BE49-F238E27FC236}">
                <a16:creationId xmlns:a16="http://schemas.microsoft.com/office/drawing/2014/main" id="{07E0602E-5390-F90B-C3DB-D866655262B7}"/>
              </a:ext>
            </a:extLst>
          </p:cNvPr>
          <p:cNvSpPr txBox="1"/>
          <p:nvPr/>
        </p:nvSpPr>
        <p:spPr>
          <a:xfrm>
            <a:off x="863946" y="1270000"/>
            <a:ext cx="7978396" cy="954107"/>
          </a:xfrm>
          <a:prstGeom prst="rect">
            <a:avLst/>
          </a:prstGeom>
          <a:noFill/>
        </p:spPr>
        <p:txBody>
          <a:bodyPr wrap="square" rtlCol="0">
            <a:spAutoFit/>
          </a:bodyPr>
          <a:lstStyle/>
          <a:p>
            <a:r>
              <a:rPr lang="zh-CN" altLang="en-US" sz="2800" dirty="0"/>
              <a:t>五、 幼儿园课程管理的职能</a:t>
            </a:r>
            <a:endParaRPr lang="en-US" altLang="zh-CN" sz="2800" dirty="0"/>
          </a:p>
          <a:p>
            <a:r>
              <a:rPr lang="zh-CN" altLang="en-US" sz="2800" dirty="0"/>
              <a:t>（五） 保障职能</a:t>
            </a:r>
          </a:p>
        </p:txBody>
      </p:sp>
      <p:sp>
        <p:nvSpPr>
          <p:cNvPr id="6" name="内容占位符 5">
            <a:extLst>
              <a:ext uri="{FF2B5EF4-FFF2-40B4-BE49-F238E27FC236}">
                <a16:creationId xmlns:a16="http://schemas.microsoft.com/office/drawing/2014/main" id="{928F50E6-60E9-4355-88A9-F36708A65FE3}"/>
              </a:ext>
            </a:extLst>
          </p:cNvPr>
          <p:cNvSpPr>
            <a:spLocks noGrp="1"/>
          </p:cNvSpPr>
          <p:nvPr>
            <p:ph idx="1"/>
          </p:nvPr>
        </p:nvSpPr>
        <p:spPr>
          <a:xfrm>
            <a:off x="748356" y="2224107"/>
            <a:ext cx="8804017" cy="4342660"/>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幼儿园课程管理的保障职能是指课程管理者立足于园内外的各种资源，为课程实践活动提供各种必要条件，以保证幼儿园课程系统按照预期目标有序运行。管理者通过发挥恰当有效的保障职能，可为幼儿园教师创设有利于课程实施的条件，同时，可为教师提供各种培训、指导和经费，以促进幼儿园课程的顺利实施和持续发展。</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在发挥保障职能时，幼儿园课程管理者要减少自上而下的行政命令的随意性，增强自身为教师课程实施提供支持的意识和能力。要在充分发挥既有的课程管理组织、控制等职能的基础上，广泛使用各种技术管理手段，注重数字课程资源库的建设，加强对教师的支持服务和指导培训，构建起全新的、现代化的幼儿园课程管理体系。</a:t>
            </a:r>
          </a:p>
        </p:txBody>
      </p:sp>
    </p:spTree>
    <p:extLst>
      <p:ext uri="{BB962C8B-B14F-4D97-AF65-F5344CB8AC3E}">
        <p14:creationId xmlns:p14="http://schemas.microsoft.com/office/powerpoint/2010/main" val="27162984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7D707F-8AA1-29A0-F3FD-AB19C8CA4A95}"/>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B8C8D942-99E0-7445-BC86-16E6E7C79499}"/>
              </a:ext>
            </a:extLst>
          </p:cNvPr>
          <p:cNvSpPr>
            <a:spLocks noGrp="1"/>
          </p:cNvSpPr>
          <p:nvPr>
            <p:ph type="title"/>
          </p:nvPr>
        </p:nvSpPr>
        <p:spPr/>
        <p:txBody>
          <a:bodyPr/>
          <a:lstStyle/>
          <a:p>
            <a:r>
              <a:rPr lang="zh-CN" altLang="en-US" dirty="0"/>
              <a:t>第二节  幼儿园课程领导</a:t>
            </a:r>
          </a:p>
        </p:txBody>
      </p:sp>
      <p:sp>
        <p:nvSpPr>
          <p:cNvPr id="4" name="文本框 3">
            <a:extLst>
              <a:ext uri="{FF2B5EF4-FFF2-40B4-BE49-F238E27FC236}">
                <a16:creationId xmlns:a16="http://schemas.microsoft.com/office/drawing/2014/main" id="{A9621859-E507-4F30-C4B0-794D2C0E1DD9}"/>
              </a:ext>
            </a:extLst>
          </p:cNvPr>
          <p:cNvSpPr txBox="1"/>
          <p:nvPr/>
        </p:nvSpPr>
        <p:spPr>
          <a:xfrm>
            <a:off x="863946" y="1270000"/>
            <a:ext cx="7978396" cy="523220"/>
          </a:xfrm>
          <a:prstGeom prst="rect">
            <a:avLst/>
          </a:prstGeom>
          <a:noFill/>
        </p:spPr>
        <p:txBody>
          <a:bodyPr wrap="square" rtlCol="0">
            <a:spAutoFit/>
          </a:bodyPr>
          <a:lstStyle/>
          <a:p>
            <a:r>
              <a:rPr lang="zh-CN" altLang="en-US" sz="2800" dirty="0"/>
              <a:t>一、 幼儿园课程领导的含义</a:t>
            </a:r>
          </a:p>
        </p:txBody>
      </p:sp>
      <p:sp>
        <p:nvSpPr>
          <p:cNvPr id="6" name="内容占位符 5">
            <a:extLst>
              <a:ext uri="{FF2B5EF4-FFF2-40B4-BE49-F238E27FC236}">
                <a16:creationId xmlns:a16="http://schemas.microsoft.com/office/drawing/2014/main" id="{8BEA9F70-D4D7-808B-5928-AF036F0F0408}"/>
              </a:ext>
            </a:extLst>
          </p:cNvPr>
          <p:cNvSpPr>
            <a:spLocks noGrp="1"/>
          </p:cNvSpPr>
          <p:nvPr>
            <p:ph idx="1"/>
          </p:nvPr>
        </p:nvSpPr>
        <p:spPr>
          <a:xfrm>
            <a:off x="766111" y="2845544"/>
            <a:ext cx="8804017" cy="1637679"/>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“课程领导”（</a:t>
            </a:r>
            <a:r>
              <a:rPr lang="en-US" altLang="zh-CN" sz="2000" dirty="0">
                <a:latin typeface="华文中宋" panose="02010600040101010101" pitchFamily="2" charset="-122"/>
                <a:ea typeface="华文中宋" panose="02010600040101010101" pitchFamily="2" charset="-122"/>
              </a:rPr>
              <a:t>curriculum leadership</a:t>
            </a:r>
            <a:r>
              <a:rPr lang="zh-CN" altLang="en-US" sz="2000" dirty="0">
                <a:latin typeface="华文中宋" panose="02010600040101010101" pitchFamily="2" charset="-122"/>
                <a:ea typeface="华文中宋" panose="02010600040101010101" pitchFamily="2" charset="-122"/>
              </a:rPr>
              <a:t>）一词是在幼儿园课程管理的范畴内，但又意欲革新和超越“课程管理”的最新的课程术语。课程领导是在我国三级课程行政管理体制下的热点话题，也是幼儿园课程研究的新领域。</a:t>
            </a:r>
          </a:p>
        </p:txBody>
      </p:sp>
    </p:spTree>
    <p:extLst>
      <p:ext uri="{BB962C8B-B14F-4D97-AF65-F5344CB8AC3E}">
        <p14:creationId xmlns:p14="http://schemas.microsoft.com/office/powerpoint/2010/main" val="30288076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7BB761-6A05-43AC-13D4-5FED5563AABC}"/>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E85C3EC2-E290-F517-46DA-DA3F63EBE67F}"/>
              </a:ext>
            </a:extLst>
          </p:cNvPr>
          <p:cNvSpPr>
            <a:spLocks noGrp="1"/>
          </p:cNvSpPr>
          <p:nvPr>
            <p:ph type="title"/>
          </p:nvPr>
        </p:nvSpPr>
        <p:spPr/>
        <p:txBody>
          <a:bodyPr/>
          <a:lstStyle/>
          <a:p>
            <a:r>
              <a:rPr lang="zh-CN" altLang="en-US" dirty="0"/>
              <a:t>第二节  幼儿园课程领导</a:t>
            </a:r>
          </a:p>
        </p:txBody>
      </p:sp>
      <p:sp>
        <p:nvSpPr>
          <p:cNvPr id="4" name="文本框 3">
            <a:extLst>
              <a:ext uri="{FF2B5EF4-FFF2-40B4-BE49-F238E27FC236}">
                <a16:creationId xmlns:a16="http://schemas.microsoft.com/office/drawing/2014/main" id="{89CF415A-5286-C597-E994-0BDB07E0FF2F}"/>
              </a:ext>
            </a:extLst>
          </p:cNvPr>
          <p:cNvSpPr txBox="1"/>
          <p:nvPr/>
        </p:nvSpPr>
        <p:spPr>
          <a:xfrm>
            <a:off x="863946" y="1270000"/>
            <a:ext cx="7978396" cy="954107"/>
          </a:xfrm>
          <a:prstGeom prst="rect">
            <a:avLst/>
          </a:prstGeom>
          <a:noFill/>
        </p:spPr>
        <p:txBody>
          <a:bodyPr wrap="square" rtlCol="0">
            <a:spAutoFit/>
          </a:bodyPr>
          <a:lstStyle/>
          <a:p>
            <a:r>
              <a:rPr lang="zh-CN" altLang="en-US" sz="2800" dirty="0"/>
              <a:t>一、 幼儿园课程领导的含义</a:t>
            </a:r>
            <a:endParaRPr lang="en-US" altLang="zh-CN" sz="2800" dirty="0"/>
          </a:p>
          <a:p>
            <a:r>
              <a:rPr lang="zh-CN" altLang="en-US" sz="2800" dirty="0"/>
              <a:t>（一） 课程领导与课程管理的辨析</a:t>
            </a:r>
          </a:p>
        </p:txBody>
      </p:sp>
      <p:sp>
        <p:nvSpPr>
          <p:cNvPr id="6" name="内容占位符 5">
            <a:extLst>
              <a:ext uri="{FF2B5EF4-FFF2-40B4-BE49-F238E27FC236}">
                <a16:creationId xmlns:a16="http://schemas.microsoft.com/office/drawing/2014/main" id="{67FE7922-1A6D-F61F-2A13-86A04A63A17C}"/>
              </a:ext>
            </a:extLst>
          </p:cNvPr>
          <p:cNvSpPr>
            <a:spLocks noGrp="1"/>
          </p:cNvSpPr>
          <p:nvPr>
            <p:ph idx="1"/>
          </p:nvPr>
        </p:nvSpPr>
        <p:spPr>
          <a:xfrm>
            <a:off x="-95022" y="2224107"/>
            <a:ext cx="5418666" cy="1637679"/>
          </a:xfrm>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领导是管理的一个职能，组织中的领导行为属于管理活动的范畴。课程领导是在课程管理的范畴下提出的，但其内涵又有别于课程管理。“领导”一词，意为带领和引导组织成员去实现组织目标，是激发能帮助组织达到目标的人的自信心并给予他们支持的过程。领导活动的主要特征是带领、引领，是领导者有意识地对被领导者施加影响的过程。</a:t>
            </a:r>
          </a:p>
          <a:p>
            <a:pPr marL="0" indent="0">
              <a:lnSpc>
                <a:spcPct val="150000"/>
              </a:lnSpc>
              <a:buNone/>
            </a:pPr>
            <a:r>
              <a:rPr lang="zh-CN" altLang="en-US" dirty="0">
                <a:latin typeface="华文中宋" panose="02010600040101010101" pitchFamily="2" charset="-122"/>
                <a:ea typeface="华文中宋" panose="02010600040101010101" pitchFamily="2" charset="-122"/>
              </a:rPr>
              <a:t>      管理与领导二者有许多类似的地方，比如都涉及对需要做的事情做出决定，创建人际关系网络，并尽力确保工作得以完成。但是在主要职能和形式上，二者有着明显的差异。</a:t>
            </a:r>
          </a:p>
        </p:txBody>
      </p:sp>
      <p:pic>
        <p:nvPicPr>
          <p:cNvPr id="5" name="图片 4">
            <a:extLst>
              <a:ext uri="{FF2B5EF4-FFF2-40B4-BE49-F238E27FC236}">
                <a16:creationId xmlns:a16="http://schemas.microsoft.com/office/drawing/2014/main" id="{036A6399-7628-83F0-7241-1D771B5931EC}"/>
              </a:ext>
            </a:extLst>
          </p:cNvPr>
          <p:cNvPicPr>
            <a:picLocks noChangeAspect="1"/>
          </p:cNvPicPr>
          <p:nvPr/>
        </p:nvPicPr>
        <p:blipFill>
          <a:blip r:embed="rId2"/>
          <a:stretch>
            <a:fillRect/>
          </a:stretch>
        </p:blipFill>
        <p:spPr>
          <a:xfrm>
            <a:off x="5182031" y="2224107"/>
            <a:ext cx="6895090" cy="2089883"/>
          </a:xfrm>
          <a:prstGeom prst="rect">
            <a:avLst/>
          </a:prstGeom>
        </p:spPr>
      </p:pic>
    </p:spTree>
    <p:extLst>
      <p:ext uri="{BB962C8B-B14F-4D97-AF65-F5344CB8AC3E}">
        <p14:creationId xmlns:p14="http://schemas.microsoft.com/office/powerpoint/2010/main" val="34151616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B23B5368-79DC-B62C-00E9-805611AF98DF}"/>
              </a:ext>
            </a:extLst>
          </p:cNvPr>
          <p:cNvSpPr>
            <a:spLocks noGrp="1"/>
          </p:cNvSpPr>
          <p:nvPr>
            <p:ph idx="1"/>
          </p:nvPr>
        </p:nvSpPr>
        <p:spPr>
          <a:xfrm>
            <a:off x="570681" y="2263422"/>
            <a:ext cx="8596668" cy="2324076"/>
          </a:xfrm>
        </p:spPr>
        <p:txBody>
          <a:bodyPr>
            <a:noAutofit/>
          </a:bodyPr>
          <a:lstStyle/>
          <a:p>
            <a:pPr marL="0" indent="0">
              <a:buNone/>
            </a:pPr>
            <a:r>
              <a:rPr lang="zh-CN" altLang="en-US" sz="2000" dirty="0">
                <a:latin typeface="华文中宋" panose="02010600040101010101" pitchFamily="2" charset="-122"/>
                <a:ea typeface="华文中宋" panose="02010600040101010101" pitchFamily="2" charset="-122"/>
              </a:rPr>
              <a:t>      幼儿园课程管理是实现课程目标的重要保障，为此，世界各国都相继加强了对幼儿园课程管理的重视。幼儿园课程管理既能从全局上控制不同层面课程系统的整体运行，又能在细节上调节好自身的运行，实现课程系统的优化。幼儿园课程领导是近年来幼儿园课程研究领域的新热点，它是应我国三级课程管理体制而产生的议题，是实现幼儿园课程目标和愿景、促进幼儿园课程不断发展的重要影响因素。</a:t>
            </a:r>
          </a:p>
        </p:txBody>
      </p:sp>
    </p:spTree>
    <p:extLst>
      <p:ext uri="{BB962C8B-B14F-4D97-AF65-F5344CB8AC3E}">
        <p14:creationId xmlns:p14="http://schemas.microsoft.com/office/powerpoint/2010/main" val="11364547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B1003A-9D15-B058-44C4-8941E92B4880}"/>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DAC09C59-9762-B5F1-33F1-C9D66584E73A}"/>
              </a:ext>
            </a:extLst>
          </p:cNvPr>
          <p:cNvSpPr>
            <a:spLocks noGrp="1"/>
          </p:cNvSpPr>
          <p:nvPr>
            <p:ph type="title"/>
          </p:nvPr>
        </p:nvSpPr>
        <p:spPr/>
        <p:txBody>
          <a:bodyPr/>
          <a:lstStyle/>
          <a:p>
            <a:r>
              <a:rPr lang="zh-CN" altLang="en-US" dirty="0"/>
              <a:t>第二节  幼儿园课程领导</a:t>
            </a:r>
          </a:p>
        </p:txBody>
      </p:sp>
      <p:sp>
        <p:nvSpPr>
          <p:cNvPr id="4" name="文本框 3">
            <a:extLst>
              <a:ext uri="{FF2B5EF4-FFF2-40B4-BE49-F238E27FC236}">
                <a16:creationId xmlns:a16="http://schemas.microsoft.com/office/drawing/2014/main" id="{B2331B35-A03B-3C80-C5AF-5D9499F0027A}"/>
              </a:ext>
            </a:extLst>
          </p:cNvPr>
          <p:cNvSpPr txBox="1"/>
          <p:nvPr/>
        </p:nvSpPr>
        <p:spPr>
          <a:xfrm>
            <a:off x="863946" y="1270000"/>
            <a:ext cx="7978396" cy="954107"/>
          </a:xfrm>
          <a:prstGeom prst="rect">
            <a:avLst/>
          </a:prstGeom>
          <a:noFill/>
        </p:spPr>
        <p:txBody>
          <a:bodyPr wrap="square" rtlCol="0">
            <a:spAutoFit/>
          </a:bodyPr>
          <a:lstStyle/>
          <a:p>
            <a:r>
              <a:rPr lang="zh-CN" altLang="en-US" sz="2800" dirty="0"/>
              <a:t>一、 幼儿园课程领导的含义</a:t>
            </a:r>
            <a:endParaRPr lang="en-US" altLang="zh-CN" sz="2800" dirty="0"/>
          </a:p>
          <a:p>
            <a:r>
              <a:rPr lang="zh-CN" altLang="en-US" sz="2800" dirty="0"/>
              <a:t>（一） 课程领导与课程管理的辨析</a:t>
            </a:r>
          </a:p>
        </p:txBody>
      </p:sp>
      <p:sp>
        <p:nvSpPr>
          <p:cNvPr id="6" name="内容占位符 5">
            <a:extLst>
              <a:ext uri="{FF2B5EF4-FFF2-40B4-BE49-F238E27FC236}">
                <a16:creationId xmlns:a16="http://schemas.microsoft.com/office/drawing/2014/main" id="{07C965F4-C9AE-DF53-7CDC-1B0BB4C5C76F}"/>
              </a:ext>
            </a:extLst>
          </p:cNvPr>
          <p:cNvSpPr>
            <a:spLocks noGrp="1"/>
          </p:cNvSpPr>
          <p:nvPr>
            <p:ph idx="1"/>
          </p:nvPr>
        </p:nvSpPr>
        <p:spPr>
          <a:xfrm>
            <a:off x="-95022" y="2224107"/>
            <a:ext cx="5418666" cy="1637679"/>
          </a:xfrm>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领导是管理的一个职能，组织中的领导行为属于管理活动的范畴。课程领导是在课程管理的范畴下提出的，但其内涵又有别于课程管理。“领导”一词，意为带领和引导组织成员去实现组织目标，是激发能帮助组织达到目标的人的自信心并给予他们支持的过程。领导活动的主要特征是带领、引领，是领导者有意识地对被领导者施加影响的过程。</a:t>
            </a:r>
          </a:p>
          <a:p>
            <a:pPr marL="0" indent="0">
              <a:lnSpc>
                <a:spcPct val="150000"/>
              </a:lnSpc>
              <a:buNone/>
            </a:pPr>
            <a:r>
              <a:rPr lang="zh-CN" altLang="en-US" dirty="0">
                <a:latin typeface="华文中宋" panose="02010600040101010101" pitchFamily="2" charset="-122"/>
                <a:ea typeface="华文中宋" panose="02010600040101010101" pitchFamily="2" charset="-122"/>
              </a:rPr>
              <a:t>      管理与领导二者有许多类似的地方，比如都涉及对需要做的事情做出决定，创建人际关系网络，并尽力确保工作得以完成。但是在主要职能和形式上，二者有着明显的差异。</a:t>
            </a:r>
          </a:p>
        </p:txBody>
      </p:sp>
      <p:pic>
        <p:nvPicPr>
          <p:cNvPr id="5" name="图片 4">
            <a:extLst>
              <a:ext uri="{FF2B5EF4-FFF2-40B4-BE49-F238E27FC236}">
                <a16:creationId xmlns:a16="http://schemas.microsoft.com/office/drawing/2014/main" id="{3DDF45A9-4541-C202-88EE-50BE9024DE1C}"/>
              </a:ext>
            </a:extLst>
          </p:cNvPr>
          <p:cNvPicPr>
            <a:picLocks noChangeAspect="1"/>
          </p:cNvPicPr>
          <p:nvPr/>
        </p:nvPicPr>
        <p:blipFill>
          <a:blip r:embed="rId2"/>
          <a:stretch>
            <a:fillRect/>
          </a:stretch>
        </p:blipFill>
        <p:spPr>
          <a:xfrm>
            <a:off x="5255581" y="2224107"/>
            <a:ext cx="6895090" cy="2089883"/>
          </a:xfrm>
          <a:prstGeom prst="rect">
            <a:avLst/>
          </a:prstGeom>
        </p:spPr>
      </p:pic>
      <p:sp>
        <p:nvSpPr>
          <p:cNvPr id="3" name="文本框 2">
            <a:extLst>
              <a:ext uri="{FF2B5EF4-FFF2-40B4-BE49-F238E27FC236}">
                <a16:creationId xmlns:a16="http://schemas.microsoft.com/office/drawing/2014/main" id="{01E8AAC4-8AA3-9C5B-505A-C5661A7FA840}"/>
              </a:ext>
            </a:extLst>
          </p:cNvPr>
          <p:cNvSpPr txBox="1"/>
          <p:nvPr/>
        </p:nvSpPr>
        <p:spPr>
          <a:xfrm>
            <a:off x="5255580" y="4313990"/>
            <a:ext cx="6936419" cy="2951770"/>
          </a:xfrm>
          <a:prstGeom prst="rect">
            <a:avLst/>
          </a:prstGeom>
          <a:solidFill>
            <a:srgbClr val="FFFFFF">
              <a:alpha val="40000"/>
            </a:srgbClr>
          </a:solidFill>
        </p:spPr>
        <p:txBody>
          <a:bodyPr wrap="square" rtlCol="0">
            <a:spAutoFit/>
          </a:bodyPr>
          <a:lstStyle/>
          <a:p>
            <a:pPr>
              <a:lnSpc>
                <a:spcPct val="150000"/>
              </a:lnSpc>
            </a:pPr>
            <a:r>
              <a:rPr lang="zh-CN" altLang="en-US" dirty="0">
                <a:latin typeface="华文中宋" panose="02010600040101010101" pitchFamily="2" charset="-122"/>
                <a:ea typeface="华文中宋" panose="02010600040101010101" pitchFamily="2" charset="-122"/>
              </a:rPr>
              <a:t>      由表</a:t>
            </a:r>
            <a:r>
              <a:rPr lang="en-US" altLang="zh-CN" dirty="0">
                <a:latin typeface="华文中宋" panose="02010600040101010101" pitchFamily="2" charset="-122"/>
                <a:ea typeface="华文中宋" panose="02010600040101010101" pitchFamily="2" charset="-122"/>
              </a:rPr>
              <a:t>7-2</a:t>
            </a:r>
            <a:r>
              <a:rPr lang="zh-CN" altLang="en-US" dirty="0">
                <a:latin typeface="华文中宋" panose="02010600040101010101" pitchFamily="2" charset="-122"/>
                <a:ea typeface="华文中宋" panose="02010600040101010101" pitchFamily="2" charset="-122"/>
              </a:rPr>
              <a:t>可知，管理注重的是稳定的秩序和组织并维持各项工作的日常运行；而领导则关注的是组织的创新，敢于打破秩序，通过变革实现愿景。管理注重的是组织中的具体活动和问题，为的是实现既有目标；领导关注的是组织的战略性问题，包括把握学校的办学理念、办学特色，为的是促进学校的可持续发展。总之，“管理者是做事正确的人，而领导者是做正确事情的人”。</a:t>
            </a:r>
          </a:p>
          <a:p>
            <a:pPr>
              <a:lnSpc>
                <a:spcPct val="150000"/>
              </a:lnSpc>
            </a:pPr>
            <a:r>
              <a:rPr lang="zh-CN" altLang="en-US" dirty="0">
                <a:latin typeface="华文中宋" panose="02010600040101010101" pitchFamily="2" charset="-122"/>
                <a:ea typeface="华文中宋" panose="02010600040101010101" pitchFamily="2" charset="-122"/>
              </a:rPr>
              <a:t>    </a:t>
            </a:r>
          </a:p>
        </p:txBody>
      </p:sp>
    </p:spTree>
    <p:extLst>
      <p:ext uri="{BB962C8B-B14F-4D97-AF65-F5344CB8AC3E}">
        <p14:creationId xmlns:p14="http://schemas.microsoft.com/office/powerpoint/2010/main" val="37174837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EF0AD7-303B-3C9A-5AA3-85921224BD39}"/>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FE97238B-5A14-024A-B300-EAAF62D19BA0}"/>
              </a:ext>
            </a:extLst>
          </p:cNvPr>
          <p:cNvSpPr>
            <a:spLocks noGrp="1"/>
          </p:cNvSpPr>
          <p:nvPr>
            <p:ph type="title"/>
          </p:nvPr>
        </p:nvSpPr>
        <p:spPr/>
        <p:txBody>
          <a:bodyPr/>
          <a:lstStyle/>
          <a:p>
            <a:r>
              <a:rPr lang="zh-CN" altLang="en-US" dirty="0"/>
              <a:t>第二节  幼儿园课程领导</a:t>
            </a:r>
          </a:p>
        </p:txBody>
      </p:sp>
      <p:sp>
        <p:nvSpPr>
          <p:cNvPr id="4" name="文本框 3">
            <a:extLst>
              <a:ext uri="{FF2B5EF4-FFF2-40B4-BE49-F238E27FC236}">
                <a16:creationId xmlns:a16="http://schemas.microsoft.com/office/drawing/2014/main" id="{E91E9912-40AA-8E1C-34F4-A471F3852E05}"/>
              </a:ext>
            </a:extLst>
          </p:cNvPr>
          <p:cNvSpPr txBox="1"/>
          <p:nvPr/>
        </p:nvSpPr>
        <p:spPr>
          <a:xfrm>
            <a:off x="863946" y="1270000"/>
            <a:ext cx="7978396" cy="954107"/>
          </a:xfrm>
          <a:prstGeom prst="rect">
            <a:avLst/>
          </a:prstGeom>
          <a:noFill/>
        </p:spPr>
        <p:txBody>
          <a:bodyPr wrap="square" rtlCol="0">
            <a:spAutoFit/>
          </a:bodyPr>
          <a:lstStyle/>
          <a:p>
            <a:r>
              <a:rPr lang="zh-CN" altLang="en-US" sz="2800" dirty="0"/>
              <a:t>一、 幼儿园课程领导的含义</a:t>
            </a:r>
            <a:endParaRPr lang="en-US" altLang="zh-CN" sz="2800" dirty="0"/>
          </a:p>
          <a:p>
            <a:r>
              <a:rPr lang="zh-CN" altLang="en-US" sz="2800" dirty="0"/>
              <a:t>（一） 课程领导与课程管理的辨析</a:t>
            </a:r>
          </a:p>
        </p:txBody>
      </p:sp>
      <p:sp>
        <p:nvSpPr>
          <p:cNvPr id="6" name="内容占位符 5">
            <a:extLst>
              <a:ext uri="{FF2B5EF4-FFF2-40B4-BE49-F238E27FC236}">
                <a16:creationId xmlns:a16="http://schemas.microsoft.com/office/drawing/2014/main" id="{05F12743-67F8-BC54-DE37-A4358597419A}"/>
              </a:ext>
            </a:extLst>
          </p:cNvPr>
          <p:cNvSpPr>
            <a:spLocks noGrp="1"/>
          </p:cNvSpPr>
          <p:nvPr>
            <p:ph idx="1"/>
          </p:nvPr>
        </p:nvSpPr>
        <p:spPr>
          <a:xfrm>
            <a:off x="943664" y="2224107"/>
            <a:ext cx="8519931" cy="581237"/>
          </a:xfrm>
        </p:spPr>
        <p:txBody>
          <a:bodyPr>
            <a:noAutofit/>
          </a:bodyPr>
          <a:lstStyle/>
          <a:p>
            <a:pPr marL="0" indent="0">
              <a:lnSpc>
                <a:spcPct val="150000"/>
              </a:lnSpc>
              <a:buNone/>
            </a:pPr>
            <a:r>
              <a:rPr lang="en-US" altLang="zh-CN" sz="2000" dirty="0">
                <a:latin typeface="华文中宋" panose="02010600040101010101" pitchFamily="2" charset="-122"/>
                <a:ea typeface="华文中宋" panose="02010600040101010101" pitchFamily="2" charset="-122"/>
              </a:rPr>
              <a:t>      </a:t>
            </a:r>
            <a:r>
              <a:rPr lang="zh-CN" altLang="en-US" sz="2000" dirty="0">
                <a:latin typeface="华文中宋" panose="02010600040101010101" pitchFamily="2" charset="-122"/>
                <a:ea typeface="华文中宋" panose="02010600040101010101" pitchFamily="2" charset="-122"/>
              </a:rPr>
              <a:t>根据以上差异，我们对幼儿园课程管理和课程领导进行了比较分析。</a:t>
            </a:r>
          </a:p>
        </p:txBody>
      </p:sp>
      <p:grpSp>
        <p:nvGrpSpPr>
          <p:cNvPr id="11" name="组合 10">
            <a:extLst>
              <a:ext uri="{FF2B5EF4-FFF2-40B4-BE49-F238E27FC236}">
                <a16:creationId xmlns:a16="http://schemas.microsoft.com/office/drawing/2014/main" id="{93FE5AD1-B3F9-882C-A661-A6A1ADE6DE17}"/>
              </a:ext>
            </a:extLst>
          </p:cNvPr>
          <p:cNvGrpSpPr/>
          <p:nvPr/>
        </p:nvGrpSpPr>
        <p:grpSpPr>
          <a:xfrm>
            <a:off x="1894239" y="2805344"/>
            <a:ext cx="6840000" cy="3694085"/>
            <a:chOff x="1352701" y="3086861"/>
            <a:chExt cx="6840000" cy="3694085"/>
          </a:xfrm>
        </p:grpSpPr>
        <p:pic>
          <p:nvPicPr>
            <p:cNvPr id="8" name="图片 7">
              <a:extLst>
                <a:ext uri="{FF2B5EF4-FFF2-40B4-BE49-F238E27FC236}">
                  <a16:creationId xmlns:a16="http://schemas.microsoft.com/office/drawing/2014/main" id="{87C0808A-2D49-9F2F-F82A-311D1E140958}"/>
                </a:ext>
              </a:extLst>
            </p:cNvPr>
            <p:cNvPicPr>
              <a:picLocks noChangeAspect="1"/>
            </p:cNvPicPr>
            <p:nvPr/>
          </p:nvPicPr>
          <p:blipFill>
            <a:blip r:embed="rId2"/>
            <a:stretch>
              <a:fillRect/>
            </a:stretch>
          </p:blipFill>
          <p:spPr>
            <a:xfrm>
              <a:off x="1352701" y="3086861"/>
              <a:ext cx="6840000" cy="2503881"/>
            </a:xfrm>
            <a:prstGeom prst="rect">
              <a:avLst/>
            </a:prstGeom>
          </p:spPr>
        </p:pic>
        <p:pic>
          <p:nvPicPr>
            <p:cNvPr id="10" name="图片 9">
              <a:extLst>
                <a:ext uri="{FF2B5EF4-FFF2-40B4-BE49-F238E27FC236}">
                  <a16:creationId xmlns:a16="http://schemas.microsoft.com/office/drawing/2014/main" id="{64F86BAA-6BAC-F174-9FBA-F298BFBE31F1}"/>
                </a:ext>
              </a:extLst>
            </p:cNvPr>
            <p:cNvPicPr>
              <a:picLocks noChangeAspect="1"/>
            </p:cNvPicPr>
            <p:nvPr/>
          </p:nvPicPr>
          <p:blipFill>
            <a:blip r:embed="rId3"/>
            <a:srcRect t="3759"/>
            <a:stretch>
              <a:fillRect/>
            </a:stretch>
          </p:blipFill>
          <p:spPr>
            <a:xfrm>
              <a:off x="1352702" y="5487776"/>
              <a:ext cx="6804000" cy="1293170"/>
            </a:xfrm>
            <a:prstGeom prst="rect">
              <a:avLst/>
            </a:prstGeom>
          </p:spPr>
        </p:pic>
      </p:grpSp>
    </p:spTree>
    <p:extLst>
      <p:ext uri="{BB962C8B-B14F-4D97-AF65-F5344CB8AC3E}">
        <p14:creationId xmlns:p14="http://schemas.microsoft.com/office/powerpoint/2010/main" val="39817712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921CF1-54B8-4482-C103-41ED12453025}"/>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1612C62F-F291-8B49-AE8C-2DF105B58B78}"/>
              </a:ext>
            </a:extLst>
          </p:cNvPr>
          <p:cNvSpPr>
            <a:spLocks noGrp="1"/>
          </p:cNvSpPr>
          <p:nvPr>
            <p:ph type="title"/>
          </p:nvPr>
        </p:nvSpPr>
        <p:spPr/>
        <p:txBody>
          <a:bodyPr/>
          <a:lstStyle/>
          <a:p>
            <a:r>
              <a:rPr lang="zh-CN" altLang="en-US" dirty="0"/>
              <a:t>第二节  幼儿园课程领导</a:t>
            </a:r>
          </a:p>
        </p:txBody>
      </p:sp>
      <p:sp>
        <p:nvSpPr>
          <p:cNvPr id="4" name="文本框 3">
            <a:extLst>
              <a:ext uri="{FF2B5EF4-FFF2-40B4-BE49-F238E27FC236}">
                <a16:creationId xmlns:a16="http://schemas.microsoft.com/office/drawing/2014/main" id="{5A7260C6-53D0-B2A5-3305-DE4699E3F976}"/>
              </a:ext>
            </a:extLst>
          </p:cNvPr>
          <p:cNvSpPr txBox="1"/>
          <p:nvPr/>
        </p:nvSpPr>
        <p:spPr>
          <a:xfrm>
            <a:off x="863946" y="1270000"/>
            <a:ext cx="7978396" cy="954107"/>
          </a:xfrm>
          <a:prstGeom prst="rect">
            <a:avLst/>
          </a:prstGeom>
          <a:noFill/>
        </p:spPr>
        <p:txBody>
          <a:bodyPr wrap="square" rtlCol="0">
            <a:spAutoFit/>
          </a:bodyPr>
          <a:lstStyle/>
          <a:p>
            <a:r>
              <a:rPr lang="zh-CN" altLang="en-US" sz="2800" dirty="0"/>
              <a:t>一、 幼儿园课程领导的含义</a:t>
            </a:r>
            <a:endParaRPr lang="en-US" altLang="zh-CN" sz="2800" dirty="0"/>
          </a:p>
          <a:p>
            <a:r>
              <a:rPr lang="zh-CN" altLang="en-US" sz="2800" dirty="0"/>
              <a:t>（二） 幼儿园课程领导的含义</a:t>
            </a:r>
          </a:p>
        </p:txBody>
      </p:sp>
      <p:sp>
        <p:nvSpPr>
          <p:cNvPr id="6" name="内容占位符 5">
            <a:extLst>
              <a:ext uri="{FF2B5EF4-FFF2-40B4-BE49-F238E27FC236}">
                <a16:creationId xmlns:a16="http://schemas.microsoft.com/office/drawing/2014/main" id="{56DC16CD-6A0E-92E4-4D1F-50C2CB027F23}"/>
              </a:ext>
            </a:extLst>
          </p:cNvPr>
          <p:cNvSpPr>
            <a:spLocks noGrp="1"/>
          </p:cNvSpPr>
          <p:nvPr>
            <p:ph idx="1"/>
          </p:nvPr>
        </p:nvSpPr>
        <p:spPr>
          <a:xfrm>
            <a:off x="381741" y="2326200"/>
            <a:ext cx="9721048" cy="4531800"/>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如前所述，幼儿园课程管理除了国家、地方的行政管理外，最应和最宜注重的是园级层面的课程管理活动，如此才能通过管理促进幼儿园课程系统的有序运作，保证幼儿园课程目标的实现和课程质量的提升。同样，幼儿园课程领导主要是课程改革进程中针对被赋予一定课程权力的园级层面的课程领导活动而提出的新型课程管理要求。因此，这里的幼儿园课程领导概念更多是针对园级层面的课程领导而言的。</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我们认为，幼儿园课程领导是指园长及全体课程实践人员协同努力，对幼儿园课程系统发挥正确合理的作用，促进本园课程持续发展的活动。即在课程理念和目标、课程内容选择和组织、课程实施、课程评价和课程管理等方面共同发挥引导和统领作用，实现预期课程建设和课程目标，追求高质量课程的活动。</a:t>
            </a:r>
          </a:p>
        </p:txBody>
      </p:sp>
    </p:spTree>
    <p:extLst>
      <p:ext uri="{BB962C8B-B14F-4D97-AF65-F5344CB8AC3E}">
        <p14:creationId xmlns:p14="http://schemas.microsoft.com/office/powerpoint/2010/main" val="14540355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341D01-3FE8-922E-BFCD-F68B4F8B2A6B}"/>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CA0EC50F-C423-8343-707A-D18E77A828E3}"/>
              </a:ext>
            </a:extLst>
          </p:cNvPr>
          <p:cNvSpPr>
            <a:spLocks noGrp="1"/>
          </p:cNvSpPr>
          <p:nvPr>
            <p:ph type="title"/>
          </p:nvPr>
        </p:nvSpPr>
        <p:spPr/>
        <p:txBody>
          <a:bodyPr/>
          <a:lstStyle/>
          <a:p>
            <a:r>
              <a:rPr lang="zh-CN" altLang="en-US" dirty="0"/>
              <a:t>第二节  幼儿园课程领导</a:t>
            </a:r>
          </a:p>
        </p:txBody>
      </p:sp>
      <p:sp>
        <p:nvSpPr>
          <p:cNvPr id="4" name="文本框 3">
            <a:extLst>
              <a:ext uri="{FF2B5EF4-FFF2-40B4-BE49-F238E27FC236}">
                <a16:creationId xmlns:a16="http://schemas.microsoft.com/office/drawing/2014/main" id="{61E72DDB-FDF4-EFA7-85BC-8F2F72452CA1}"/>
              </a:ext>
            </a:extLst>
          </p:cNvPr>
          <p:cNvSpPr txBox="1"/>
          <p:nvPr/>
        </p:nvSpPr>
        <p:spPr>
          <a:xfrm>
            <a:off x="863946" y="1270000"/>
            <a:ext cx="7978396" cy="523220"/>
          </a:xfrm>
          <a:prstGeom prst="rect">
            <a:avLst/>
          </a:prstGeom>
          <a:noFill/>
        </p:spPr>
        <p:txBody>
          <a:bodyPr wrap="square" rtlCol="0">
            <a:spAutoFit/>
          </a:bodyPr>
          <a:lstStyle/>
          <a:p>
            <a:r>
              <a:rPr lang="zh-CN" altLang="en-US" sz="2800" dirty="0"/>
              <a:t>二、 幼儿园课程领导的必要性</a:t>
            </a:r>
          </a:p>
        </p:txBody>
      </p:sp>
      <p:sp>
        <p:nvSpPr>
          <p:cNvPr id="6" name="内容占位符 5">
            <a:extLst>
              <a:ext uri="{FF2B5EF4-FFF2-40B4-BE49-F238E27FC236}">
                <a16:creationId xmlns:a16="http://schemas.microsoft.com/office/drawing/2014/main" id="{08964A98-112C-50A9-67DA-57DF31C0048E}"/>
              </a:ext>
            </a:extLst>
          </p:cNvPr>
          <p:cNvSpPr>
            <a:spLocks noGrp="1"/>
          </p:cNvSpPr>
          <p:nvPr>
            <p:ph idx="1"/>
          </p:nvPr>
        </p:nvSpPr>
        <p:spPr>
          <a:xfrm>
            <a:off x="381741" y="2326200"/>
            <a:ext cx="9721048" cy="2512130"/>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幼儿园课程领导的提出，是幼儿园新课程改革进入深化阶段的必然产物。新课程改革汲取了世界课程改革中涌现的后现代主义哲学思想。后现代主义哲学思想强调去中心化、分权化和多样化，课程领导提倡的权力分享、决策民主化、协商式课程运行、专业权威等，正是该哲学思想的具体体现，突出了幼儿园、社会、教师、幼儿、家长等与课程相关的组织和人员的自主性及主体地位。</a:t>
            </a:r>
          </a:p>
        </p:txBody>
      </p:sp>
    </p:spTree>
    <p:extLst>
      <p:ext uri="{BB962C8B-B14F-4D97-AF65-F5344CB8AC3E}">
        <p14:creationId xmlns:p14="http://schemas.microsoft.com/office/powerpoint/2010/main" val="20638147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6C6AC7-406B-5796-7D20-A4558FA95C85}"/>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A6EE5A81-03B4-DA33-72F9-0170B9759353}"/>
              </a:ext>
            </a:extLst>
          </p:cNvPr>
          <p:cNvSpPr>
            <a:spLocks noGrp="1"/>
          </p:cNvSpPr>
          <p:nvPr>
            <p:ph type="title"/>
          </p:nvPr>
        </p:nvSpPr>
        <p:spPr/>
        <p:txBody>
          <a:bodyPr/>
          <a:lstStyle/>
          <a:p>
            <a:r>
              <a:rPr lang="zh-CN" altLang="en-US" dirty="0"/>
              <a:t>第二节  幼儿园课程领导</a:t>
            </a:r>
          </a:p>
        </p:txBody>
      </p:sp>
      <p:sp>
        <p:nvSpPr>
          <p:cNvPr id="4" name="文本框 3">
            <a:extLst>
              <a:ext uri="{FF2B5EF4-FFF2-40B4-BE49-F238E27FC236}">
                <a16:creationId xmlns:a16="http://schemas.microsoft.com/office/drawing/2014/main" id="{D5A4F036-ED9A-96DE-1182-C858EA86D31A}"/>
              </a:ext>
            </a:extLst>
          </p:cNvPr>
          <p:cNvSpPr txBox="1"/>
          <p:nvPr/>
        </p:nvSpPr>
        <p:spPr>
          <a:xfrm>
            <a:off x="863946" y="1270000"/>
            <a:ext cx="7978396" cy="523220"/>
          </a:xfrm>
          <a:prstGeom prst="rect">
            <a:avLst/>
          </a:prstGeom>
          <a:noFill/>
        </p:spPr>
        <p:txBody>
          <a:bodyPr wrap="square" rtlCol="0">
            <a:spAutoFit/>
          </a:bodyPr>
          <a:lstStyle/>
          <a:p>
            <a:r>
              <a:rPr lang="zh-CN" altLang="en-US" sz="2800" dirty="0"/>
              <a:t>二、 幼儿园课程领导的必要性</a:t>
            </a:r>
          </a:p>
        </p:txBody>
      </p:sp>
      <p:sp>
        <p:nvSpPr>
          <p:cNvPr id="6" name="内容占位符 5">
            <a:extLst>
              <a:ext uri="{FF2B5EF4-FFF2-40B4-BE49-F238E27FC236}">
                <a16:creationId xmlns:a16="http://schemas.microsoft.com/office/drawing/2014/main" id="{48542CEC-B5ED-6E1A-D787-507D3BEDF664}"/>
              </a:ext>
            </a:extLst>
          </p:cNvPr>
          <p:cNvSpPr>
            <a:spLocks noGrp="1"/>
          </p:cNvSpPr>
          <p:nvPr>
            <p:ph idx="1"/>
          </p:nvPr>
        </p:nvSpPr>
        <p:spPr>
          <a:xfrm>
            <a:off x="0" y="1793220"/>
            <a:ext cx="12192000" cy="5064780"/>
          </a:xfrm>
          <a:solidFill>
            <a:srgbClr val="FFFFFF">
              <a:alpha val="40000"/>
            </a:srgbClr>
          </a:solidFill>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此外，幼儿园课程领导，更是在三级课程行政管理体制下对幼儿园课程管理的超越。三级课程行政管理体制的运行，为幼儿园课程适应地方经济、文化发展的特殊性，满足幼儿个性化发展的需要，以及体现办园的独特性等方面，创造了良好的条件和平台。但同样也对一所幼儿园囿于传统的课程管理活动提出了挑战，需要幼儿园能够在被赋权的同时，用好权力来科学高效地建设园本课程，促进幼儿园及幼儿的可持续发展。具体而言，它要求幼儿园树立课程领导的意识，对课程的设计、实施、评价与发展等发挥正确的决策、引领和促进作用。因为尽管国家或地方集中专家资源提供的正式课程可做到十分完善和规范，但一个无法回避的事实是，现实中的各幼儿园之间始终存在着明显的差异，包括地区差异（城市、乡村、郊区之间的差异），幼儿经验、态度、兴趣和需要等方面的差异，物质资源的差异（硬件设施、设备之间的差异），人力资源的差异（教师的专业水平、专业态度、年龄、学历等方面的差异）等，从而无法适应“同质化”的课程。面对幼儿园的“教育生态条件”存在巨大差异的客观事实，需要幼儿园课程管理者超越实施层面的课程管理，而在愿景目标层面上发挥领导的作用，使愿景成为团队自觉内在的动力驱动，从而引领幼儿园课程实践。</a:t>
            </a:r>
          </a:p>
        </p:txBody>
      </p:sp>
    </p:spTree>
    <p:extLst>
      <p:ext uri="{BB962C8B-B14F-4D97-AF65-F5344CB8AC3E}">
        <p14:creationId xmlns:p14="http://schemas.microsoft.com/office/powerpoint/2010/main" val="7945810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77E255-4C03-FFFB-89CD-25D7C6C6BC58}"/>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265AC60C-7A1E-286F-69C6-30B09B1F0DB6}"/>
              </a:ext>
            </a:extLst>
          </p:cNvPr>
          <p:cNvSpPr>
            <a:spLocks noGrp="1"/>
          </p:cNvSpPr>
          <p:nvPr>
            <p:ph type="title"/>
          </p:nvPr>
        </p:nvSpPr>
        <p:spPr/>
        <p:txBody>
          <a:bodyPr/>
          <a:lstStyle/>
          <a:p>
            <a:r>
              <a:rPr lang="zh-CN" altLang="en-US" dirty="0"/>
              <a:t>第二节  幼儿园课程领导</a:t>
            </a:r>
          </a:p>
        </p:txBody>
      </p:sp>
      <p:sp>
        <p:nvSpPr>
          <p:cNvPr id="4" name="文本框 3">
            <a:extLst>
              <a:ext uri="{FF2B5EF4-FFF2-40B4-BE49-F238E27FC236}">
                <a16:creationId xmlns:a16="http://schemas.microsoft.com/office/drawing/2014/main" id="{2791565C-08D5-96EC-A5F8-B2075240355C}"/>
              </a:ext>
            </a:extLst>
          </p:cNvPr>
          <p:cNvSpPr txBox="1"/>
          <p:nvPr/>
        </p:nvSpPr>
        <p:spPr>
          <a:xfrm>
            <a:off x="863946" y="1270000"/>
            <a:ext cx="7978396" cy="523220"/>
          </a:xfrm>
          <a:prstGeom prst="rect">
            <a:avLst/>
          </a:prstGeom>
          <a:noFill/>
        </p:spPr>
        <p:txBody>
          <a:bodyPr wrap="square" rtlCol="0">
            <a:spAutoFit/>
          </a:bodyPr>
          <a:lstStyle/>
          <a:p>
            <a:r>
              <a:rPr lang="zh-CN" altLang="en-US" sz="2800" dirty="0"/>
              <a:t>二、 幼儿园课程领导的必要性</a:t>
            </a:r>
          </a:p>
        </p:txBody>
      </p:sp>
      <p:sp>
        <p:nvSpPr>
          <p:cNvPr id="6" name="内容占位符 5">
            <a:extLst>
              <a:ext uri="{FF2B5EF4-FFF2-40B4-BE49-F238E27FC236}">
                <a16:creationId xmlns:a16="http://schemas.microsoft.com/office/drawing/2014/main" id="{C67B9EFD-B87F-0972-97E7-1332BB18FC97}"/>
              </a:ext>
            </a:extLst>
          </p:cNvPr>
          <p:cNvSpPr>
            <a:spLocks noGrp="1"/>
          </p:cNvSpPr>
          <p:nvPr>
            <p:ph idx="1"/>
          </p:nvPr>
        </p:nvSpPr>
        <p:spPr>
          <a:xfrm>
            <a:off x="381740" y="2326200"/>
            <a:ext cx="9880845" cy="4234398"/>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另外，幼儿园课程领导也是三级课程行政管理体制下课程领导者课程管理与领导方式应有革新的现实需要。它要求课程领导者超越传统领导概念赋予领导者的“发号施令”的角色和责任，实现课程管理与领导方式的民主化和科学性。课程领导的理念意在改变行政和管理是由学校的上级和外部提供驱动力的观念，实行一种新的管理观念，它必须理解为不是在“控制”他人，而是在“引导”他人做出高层次的判断与自我管理。因此，课程领导意欲摆脱传统课程管理中具有官僚主义色彩的整齐划一的外在“监察”“控制”，摆脱自上而下驱使的被动局面。幼儿园课程领导的提出，旨在强调幼儿园自律、自主驱动的组织行为，以激发幼儿园课程民主决策的热情和内在动力。</a:t>
            </a:r>
          </a:p>
        </p:txBody>
      </p:sp>
    </p:spTree>
    <p:extLst>
      <p:ext uri="{BB962C8B-B14F-4D97-AF65-F5344CB8AC3E}">
        <p14:creationId xmlns:p14="http://schemas.microsoft.com/office/powerpoint/2010/main" val="32437506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FBBB4D-ED70-CFEF-0C76-27BA421D0957}"/>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6A9CE6B5-9DD9-C549-5552-07B575C2BA01}"/>
              </a:ext>
            </a:extLst>
          </p:cNvPr>
          <p:cNvSpPr>
            <a:spLocks noGrp="1"/>
          </p:cNvSpPr>
          <p:nvPr>
            <p:ph type="title"/>
          </p:nvPr>
        </p:nvSpPr>
        <p:spPr/>
        <p:txBody>
          <a:bodyPr/>
          <a:lstStyle/>
          <a:p>
            <a:r>
              <a:rPr lang="zh-CN" altLang="en-US" dirty="0"/>
              <a:t>第二节  幼儿园课程领导</a:t>
            </a:r>
          </a:p>
        </p:txBody>
      </p:sp>
      <p:sp>
        <p:nvSpPr>
          <p:cNvPr id="4" name="文本框 3">
            <a:extLst>
              <a:ext uri="{FF2B5EF4-FFF2-40B4-BE49-F238E27FC236}">
                <a16:creationId xmlns:a16="http://schemas.microsoft.com/office/drawing/2014/main" id="{87A9A64F-4DAF-B18D-408B-F372B4956EE7}"/>
              </a:ext>
            </a:extLst>
          </p:cNvPr>
          <p:cNvSpPr txBox="1"/>
          <p:nvPr/>
        </p:nvSpPr>
        <p:spPr>
          <a:xfrm>
            <a:off x="863946" y="1270000"/>
            <a:ext cx="7978396" cy="523220"/>
          </a:xfrm>
          <a:prstGeom prst="rect">
            <a:avLst/>
          </a:prstGeom>
          <a:noFill/>
        </p:spPr>
        <p:txBody>
          <a:bodyPr wrap="square" rtlCol="0">
            <a:spAutoFit/>
          </a:bodyPr>
          <a:lstStyle/>
          <a:p>
            <a:r>
              <a:rPr lang="zh-CN" altLang="en-US" sz="2800" dirty="0"/>
              <a:t>二、 幼儿园课程领导的必要性</a:t>
            </a:r>
          </a:p>
        </p:txBody>
      </p:sp>
      <p:sp>
        <p:nvSpPr>
          <p:cNvPr id="6" name="内容占位符 5">
            <a:extLst>
              <a:ext uri="{FF2B5EF4-FFF2-40B4-BE49-F238E27FC236}">
                <a16:creationId xmlns:a16="http://schemas.microsoft.com/office/drawing/2014/main" id="{88B778F9-4285-335F-7C4E-42E46F445D7D}"/>
              </a:ext>
            </a:extLst>
          </p:cNvPr>
          <p:cNvSpPr>
            <a:spLocks noGrp="1"/>
          </p:cNvSpPr>
          <p:nvPr>
            <p:ph idx="1"/>
          </p:nvPr>
        </p:nvSpPr>
        <p:spPr>
          <a:xfrm>
            <a:off x="443884" y="2841599"/>
            <a:ext cx="9880845" cy="2086002"/>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最后，幼儿园课程领导也是三级课程行政管理体制下加强幼儿园课程科学建设的应有之义。在幼儿园课程的科学建设中，课程领导自然需要在课程管理的基础上“浮出”水面，以在新时代下引领幼儿园课程的建设，追求幼儿园课程建设的效能和课程质量，促进幼儿园教师的专业发展和幼儿的全面发展。</a:t>
            </a:r>
          </a:p>
        </p:txBody>
      </p:sp>
    </p:spTree>
    <p:extLst>
      <p:ext uri="{BB962C8B-B14F-4D97-AF65-F5344CB8AC3E}">
        <p14:creationId xmlns:p14="http://schemas.microsoft.com/office/powerpoint/2010/main" val="18707635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B208E1-3DEB-07AC-31E3-294ADAF216BC}"/>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0AFAD922-27F8-3720-4B9C-7453B9F6ED9D}"/>
              </a:ext>
            </a:extLst>
          </p:cNvPr>
          <p:cNvSpPr>
            <a:spLocks noGrp="1"/>
          </p:cNvSpPr>
          <p:nvPr>
            <p:ph type="title"/>
          </p:nvPr>
        </p:nvSpPr>
        <p:spPr/>
        <p:txBody>
          <a:bodyPr/>
          <a:lstStyle/>
          <a:p>
            <a:r>
              <a:rPr lang="zh-CN" altLang="en-US" dirty="0"/>
              <a:t>第二节  幼儿园课程领导</a:t>
            </a:r>
          </a:p>
        </p:txBody>
      </p:sp>
      <p:sp>
        <p:nvSpPr>
          <p:cNvPr id="4" name="文本框 3">
            <a:extLst>
              <a:ext uri="{FF2B5EF4-FFF2-40B4-BE49-F238E27FC236}">
                <a16:creationId xmlns:a16="http://schemas.microsoft.com/office/drawing/2014/main" id="{555FA8CA-9DD7-AF7B-C564-992A624D4B81}"/>
              </a:ext>
            </a:extLst>
          </p:cNvPr>
          <p:cNvSpPr txBox="1"/>
          <p:nvPr/>
        </p:nvSpPr>
        <p:spPr>
          <a:xfrm>
            <a:off x="863946" y="1270000"/>
            <a:ext cx="7978396" cy="523220"/>
          </a:xfrm>
          <a:prstGeom prst="rect">
            <a:avLst/>
          </a:prstGeom>
          <a:noFill/>
        </p:spPr>
        <p:txBody>
          <a:bodyPr wrap="square" rtlCol="0">
            <a:spAutoFit/>
          </a:bodyPr>
          <a:lstStyle/>
          <a:p>
            <a:r>
              <a:rPr lang="zh-CN" altLang="en-US" sz="2800" dirty="0"/>
              <a:t>三、 幼儿园课程领导的内容</a:t>
            </a:r>
          </a:p>
        </p:txBody>
      </p:sp>
      <p:sp>
        <p:nvSpPr>
          <p:cNvPr id="6" name="内容占位符 5">
            <a:extLst>
              <a:ext uri="{FF2B5EF4-FFF2-40B4-BE49-F238E27FC236}">
                <a16:creationId xmlns:a16="http://schemas.microsoft.com/office/drawing/2014/main" id="{C9704719-B987-98B2-04A3-06B387698ECF}"/>
              </a:ext>
            </a:extLst>
          </p:cNvPr>
          <p:cNvSpPr>
            <a:spLocks noGrp="1"/>
          </p:cNvSpPr>
          <p:nvPr>
            <p:ph idx="1"/>
          </p:nvPr>
        </p:nvSpPr>
        <p:spPr>
          <a:xfrm>
            <a:off x="0" y="1793220"/>
            <a:ext cx="12192000" cy="5064780"/>
          </a:xfrm>
          <a:solidFill>
            <a:srgbClr val="FFFFFF">
              <a:alpha val="40000"/>
            </a:srgbClr>
          </a:solidFill>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从对课程领导与课程管理的辨析可知，幼儿园课程领导绝不单纯是个人的领导行为，它需要由园长和教师共同承担，依赖团队形成的合力通过权力分享、创新开拓，来共同发挥领导职责，推动幼儿园课程的发展。虽然我们强调团队的课程领导，然而，从社会学的角色理论视野出发，团队成员一定是以不同的角色出现的，是一个角色集。“角色”作为一个社会学名词，是“个人在特定的社会环境中的相应的社会身份和社会地位，及其按照一定的社会期望，运用一定权力来履行相应社会职责的行为”，任何一种角色都与一系列的行为模式相关，一定的角色必有与特定身份相对应的一套权利义务的规范。因此，幼儿园课程领导团队中园长和教师不同的角色决定了其课程领导的相应行为模式，这些不同的课程领导行为模式构成了团队课程领导的基础。幼儿园课程领导的重点是园长课程领导的行为模式和权责的发挥，该角色定位期望园长是实施幼儿园课程领导、保证幼儿园课程质量的关键，只有加强对园长课程领导角色和行为的研究，才能通过园长进一步促进教师课程领导角色的唤醒和回归，引发教师的课程领导行为。因此，以下所述的幼儿园课程领导是指向园级层面的课程领导，其核心是发挥园长的课程领导作用。</a:t>
            </a:r>
          </a:p>
        </p:txBody>
      </p:sp>
    </p:spTree>
    <p:extLst>
      <p:ext uri="{BB962C8B-B14F-4D97-AF65-F5344CB8AC3E}">
        <p14:creationId xmlns:p14="http://schemas.microsoft.com/office/powerpoint/2010/main" val="40842406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21FD19-57AF-CE4A-D978-80C72C55278A}"/>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D6C1D277-C8E9-1495-772D-3807C48D76C6}"/>
              </a:ext>
            </a:extLst>
          </p:cNvPr>
          <p:cNvSpPr>
            <a:spLocks noGrp="1"/>
          </p:cNvSpPr>
          <p:nvPr>
            <p:ph type="title"/>
          </p:nvPr>
        </p:nvSpPr>
        <p:spPr/>
        <p:txBody>
          <a:bodyPr/>
          <a:lstStyle/>
          <a:p>
            <a:r>
              <a:rPr lang="zh-CN" altLang="en-US" dirty="0"/>
              <a:t>第二节  幼儿园课程领导</a:t>
            </a:r>
          </a:p>
        </p:txBody>
      </p:sp>
      <p:sp>
        <p:nvSpPr>
          <p:cNvPr id="4" name="文本框 3">
            <a:extLst>
              <a:ext uri="{FF2B5EF4-FFF2-40B4-BE49-F238E27FC236}">
                <a16:creationId xmlns:a16="http://schemas.microsoft.com/office/drawing/2014/main" id="{1CEF49FF-646B-642E-2760-3B9C9FF524DA}"/>
              </a:ext>
            </a:extLst>
          </p:cNvPr>
          <p:cNvSpPr txBox="1"/>
          <p:nvPr/>
        </p:nvSpPr>
        <p:spPr>
          <a:xfrm>
            <a:off x="863946" y="1270000"/>
            <a:ext cx="7978396" cy="954107"/>
          </a:xfrm>
          <a:prstGeom prst="rect">
            <a:avLst/>
          </a:prstGeom>
          <a:noFill/>
        </p:spPr>
        <p:txBody>
          <a:bodyPr wrap="square" rtlCol="0">
            <a:spAutoFit/>
          </a:bodyPr>
          <a:lstStyle/>
          <a:p>
            <a:r>
              <a:rPr lang="zh-CN" altLang="en-US" sz="2800" dirty="0"/>
              <a:t>三、 幼儿园课程领导的内容</a:t>
            </a:r>
            <a:endParaRPr lang="en-US" altLang="zh-CN" sz="2800" dirty="0"/>
          </a:p>
          <a:p>
            <a:r>
              <a:rPr lang="zh-CN" altLang="en-US" sz="2800" dirty="0"/>
              <a:t>（一） 构建幼儿园课程理念、愿景和目标</a:t>
            </a:r>
          </a:p>
        </p:txBody>
      </p:sp>
      <p:sp>
        <p:nvSpPr>
          <p:cNvPr id="6" name="内容占位符 5">
            <a:extLst>
              <a:ext uri="{FF2B5EF4-FFF2-40B4-BE49-F238E27FC236}">
                <a16:creationId xmlns:a16="http://schemas.microsoft.com/office/drawing/2014/main" id="{D94FF5AE-9181-02FE-D7E3-0A588EF5C234}"/>
              </a:ext>
            </a:extLst>
          </p:cNvPr>
          <p:cNvSpPr>
            <a:spLocks noGrp="1"/>
          </p:cNvSpPr>
          <p:nvPr>
            <p:ph idx="1"/>
          </p:nvPr>
        </p:nvSpPr>
        <p:spPr>
          <a:xfrm>
            <a:off x="677334" y="2224107"/>
            <a:ext cx="9428085" cy="4633893"/>
          </a:xfrm>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幼儿园课程理念、愿景的形成及确定，是园长课程领导活动的核心。</a:t>
            </a:r>
          </a:p>
          <a:p>
            <a:pPr marL="0" indent="0">
              <a:lnSpc>
                <a:spcPct val="150000"/>
              </a:lnSpc>
              <a:buNone/>
            </a:pPr>
            <a:r>
              <a:rPr lang="zh-CN" altLang="en-US" dirty="0">
                <a:latin typeface="华文中宋" panose="02010600040101010101" pitchFamily="2" charset="-122"/>
                <a:ea typeface="华文中宋" panose="02010600040101010101" pitchFamily="2" charset="-122"/>
              </a:rPr>
              <a:t>      课程理念是在课程建设中所秉持的教育思想，是课程观念和价值取向的复合体。幼儿园课程愿景，是有关幼儿园课程全局性、长远性和根本性的重大规划，是幼儿园课程未来发展的方向，是对幼儿园课程总体框架的描述。一个科学而适宜的课程理念、愿景的确定，将对幼儿园的课程发展产生重大而深远的影响。为此，园长要遵循国家及地方政策要求、办园理念和相关理论，要科学和客观地分析幼儿园的课程实施背景和条件，为课程愿景和理念的形成提供基础；要能与教师共同构建幼儿园课程愿景和理念，推动幼儿园课程的持续发展。</a:t>
            </a:r>
          </a:p>
          <a:p>
            <a:pPr marL="0" indent="0">
              <a:lnSpc>
                <a:spcPct val="150000"/>
              </a:lnSpc>
              <a:buNone/>
            </a:pPr>
            <a:r>
              <a:rPr lang="zh-CN" altLang="en-US" dirty="0">
                <a:latin typeface="华文中宋" panose="02010600040101010101" pitchFamily="2" charset="-122"/>
                <a:ea typeface="华文中宋" panose="02010600040101010101" pitchFamily="2" charset="-122"/>
              </a:rPr>
              <a:t>      理念是思想的抽象凝练，愿景是长远的规划，需要将其转化为近期和中期的课程目标才能保证实现。为此，园长在课程理念、愿景的基础上，需要带领教师一起制定与课程理念、愿景相一致的课程总目标和不同阶段的课程目标，引领幼儿园课程建设的方向。</a:t>
            </a:r>
          </a:p>
        </p:txBody>
      </p:sp>
    </p:spTree>
    <p:extLst>
      <p:ext uri="{BB962C8B-B14F-4D97-AF65-F5344CB8AC3E}">
        <p14:creationId xmlns:p14="http://schemas.microsoft.com/office/powerpoint/2010/main" val="233691451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83FDCD-6D01-5285-4EE7-59703C6EEC51}"/>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7EB0EEF1-07C2-936C-B165-53A869EE043D}"/>
              </a:ext>
            </a:extLst>
          </p:cNvPr>
          <p:cNvSpPr>
            <a:spLocks noGrp="1"/>
          </p:cNvSpPr>
          <p:nvPr>
            <p:ph type="title"/>
          </p:nvPr>
        </p:nvSpPr>
        <p:spPr/>
        <p:txBody>
          <a:bodyPr/>
          <a:lstStyle/>
          <a:p>
            <a:r>
              <a:rPr lang="zh-CN" altLang="en-US" dirty="0"/>
              <a:t>第二节  幼儿园课程领导</a:t>
            </a:r>
          </a:p>
        </p:txBody>
      </p:sp>
      <p:sp>
        <p:nvSpPr>
          <p:cNvPr id="4" name="文本框 3">
            <a:extLst>
              <a:ext uri="{FF2B5EF4-FFF2-40B4-BE49-F238E27FC236}">
                <a16:creationId xmlns:a16="http://schemas.microsoft.com/office/drawing/2014/main" id="{7FAE4325-BEF8-F62F-B21B-8816B2AEA3E7}"/>
              </a:ext>
            </a:extLst>
          </p:cNvPr>
          <p:cNvSpPr txBox="1"/>
          <p:nvPr/>
        </p:nvSpPr>
        <p:spPr>
          <a:xfrm>
            <a:off x="863946" y="1270000"/>
            <a:ext cx="7978396" cy="954107"/>
          </a:xfrm>
          <a:prstGeom prst="rect">
            <a:avLst/>
          </a:prstGeom>
          <a:noFill/>
        </p:spPr>
        <p:txBody>
          <a:bodyPr wrap="square" rtlCol="0">
            <a:spAutoFit/>
          </a:bodyPr>
          <a:lstStyle/>
          <a:p>
            <a:r>
              <a:rPr lang="zh-CN" altLang="en-US" sz="2800" dirty="0"/>
              <a:t>三、 幼儿园课程领导的内容</a:t>
            </a:r>
            <a:endParaRPr lang="en-US" altLang="zh-CN" sz="2800" dirty="0"/>
          </a:p>
          <a:p>
            <a:r>
              <a:rPr lang="zh-CN" altLang="en-US" sz="2800" dirty="0"/>
              <a:t>（二） 组织和运作幼儿园课程发展团队</a:t>
            </a:r>
          </a:p>
        </p:txBody>
      </p:sp>
      <p:sp>
        <p:nvSpPr>
          <p:cNvPr id="6" name="内容占位符 5">
            <a:extLst>
              <a:ext uri="{FF2B5EF4-FFF2-40B4-BE49-F238E27FC236}">
                <a16:creationId xmlns:a16="http://schemas.microsoft.com/office/drawing/2014/main" id="{D6BF7DF0-6C71-BE48-7B48-091D5E6BA4D7}"/>
              </a:ext>
            </a:extLst>
          </p:cNvPr>
          <p:cNvSpPr>
            <a:spLocks noGrp="1"/>
          </p:cNvSpPr>
          <p:nvPr>
            <p:ph idx="1"/>
          </p:nvPr>
        </p:nvSpPr>
        <p:spPr>
          <a:xfrm>
            <a:off x="677334" y="2224107"/>
            <a:ext cx="9428085" cy="4024293"/>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新时期下课程领导的提出，要求园长在课程管理中实施权力分享。为此，园长可组织教师建立一个课程发展团队，赋予团队中的教师课程决策权，在权力分享中使教师能够履行职责，参与幼儿园课程建设，发挥主动性，共同推进幼儿园课程的进一步发展。同时，园长还要能够通过各种方式来促进幼儿园发展团队的运作，充分发挥出课程团队的功能。具体方式包括吸引教师共同参与编制幼儿园课程实施方案，把课程愿景、理念和目标变成具体的、可行的课程计划，为幼儿园课程建设和教师课程实施提供支持；定期举行课程发展团队的会议，促进教师间的交流和讨论，解决教师课程设计、实施和评价中的问题，并定期优化课程实施方案；引领教师根据本班幼儿特点和需要开发及实施班本课程；促进幼儿园形成民主合作与持续改进的课程文化。</a:t>
            </a:r>
          </a:p>
        </p:txBody>
      </p:sp>
    </p:spTree>
    <p:extLst>
      <p:ext uri="{BB962C8B-B14F-4D97-AF65-F5344CB8AC3E}">
        <p14:creationId xmlns:p14="http://schemas.microsoft.com/office/powerpoint/2010/main" val="25154512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B51F5EBF-37CC-FE54-49F3-04A9F8FC741E}"/>
              </a:ext>
            </a:extLst>
          </p:cNvPr>
          <p:cNvSpPr>
            <a:spLocks noGrp="1"/>
          </p:cNvSpPr>
          <p:nvPr>
            <p:ph idx="1"/>
          </p:nvPr>
        </p:nvSpPr>
        <p:spPr>
          <a:xfrm>
            <a:off x="3072768" y="1791795"/>
            <a:ext cx="6431275" cy="2671717"/>
          </a:xfrm>
        </p:spPr>
        <p:txBody>
          <a:bodyPr>
            <a:noAutofit/>
          </a:bodyPr>
          <a:lstStyle/>
          <a:p>
            <a:pPr>
              <a:lnSpc>
                <a:spcPct val="250000"/>
              </a:lnSpc>
            </a:pPr>
            <a:r>
              <a:rPr lang="zh-CN" altLang="en-US" sz="2800" dirty="0"/>
              <a:t>第一节 幼儿园课程管理</a:t>
            </a:r>
            <a:endParaRPr lang="en-US" altLang="zh-CN" sz="2800" dirty="0"/>
          </a:p>
          <a:p>
            <a:pPr>
              <a:lnSpc>
                <a:spcPct val="250000"/>
              </a:lnSpc>
            </a:pPr>
            <a:r>
              <a:rPr lang="zh-CN" altLang="en-US" sz="2800" dirty="0"/>
              <a:t>第二节 幼儿园课程领导</a:t>
            </a:r>
            <a:endParaRPr lang="en-US" altLang="zh-CN" sz="2800" dirty="0"/>
          </a:p>
        </p:txBody>
      </p:sp>
      <p:sp>
        <p:nvSpPr>
          <p:cNvPr id="9" name="文本框 8">
            <a:extLst>
              <a:ext uri="{FF2B5EF4-FFF2-40B4-BE49-F238E27FC236}">
                <a16:creationId xmlns:a16="http://schemas.microsoft.com/office/drawing/2014/main" id="{7AEB27BE-B6C9-C64E-5676-1181A2F4EA38}"/>
              </a:ext>
            </a:extLst>
          </p:cNvPr>
          <p:cNvSpPr txBox="1"/>
          <p:nvPr/>
        </p:nvSpPr>
        <p:spPr>
          <a:xfrm>
            <a:off x="1119781" y="1152087"/>
            <a:ext cx="1415772" cy="5512184"/>
          </a:xfrm>
          <a:prstGeom prst="rect">
            <a:avLst/>
          </a:prstGeom>
          <a:noFill/>
        </p:spPr>
        <p:txBody>
          <a:bodyPr vert="eaVert" wrap="square" rtlCol="0">
            <a:spAutoFit/>
          </a:bodyPr>
          <a:lstStyle/>
          <a:p>
            <a:r>
              <a:rPr lang="zh-CN" altLang="en-US" sz="4000" dirty="0">
                <a:solidFill>
                  <a:schemeClr val="accent1"/>
                </a:solidFill>
                <a:latin typeface="+mj-ea"/>
                <a:ea typeface="+mj-ea"/>
              </a:rPr>
              <a:t>幼儿园课程管理与领导</a:t>
            </a:r>
            <a:endParaRPr lang="en-US" altLang="zh-CN" sz="4000" dirty="0">
              <a:solidFill>
                <a:schemeClr val="accent1"/>
              </a:solidFill>
              <a:latin typeface="+mj-ea"/>
              <a:ea typeface="+mj-ea"/>
            </a:endParaRPr>
          </a:p>
          <a:p>
            <a:r>
              <a:rPr lang="zh-CN" altLang="en-US" sz="4000" dirty="0">
                <a:solidFill>
                  <a:schemeClr val="accent1"/>
                </a:solidFill>
                <a:latin typeface="+mj-ea"/>
                <a:ea typeface="+mj-ea"/>
              </a:rPr>
              <a:t>第七章</a:t>
            </a:r>
          </a:p>
        </p:txBody>
      </p:sp>
    </p:spTree>
    <p:extLst>
      <p:ext uri="{BB962C8B-B14F-4D97-AF65-F5344CB8AC3E}">
        <p14:creationId xmlns:p14="http://schemas.microsoft.com/office/powerpoint/2010/main" val="235690089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B7F942-7E61-3F40-FAA0-ACB44209272C}"/>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9C699CDC-FC87-7CD7-5300-7D8350BAFD9F}"/>
              </a:ext>
            </a:extLst>
          </p:cNvPr>
          <p:cNvSpPr>
            <a:spLocks noGrp="1"/>
          </p:cNvSpPr>
          <p:nvPr>
            <p:ph type="title"/>
          </p:nvPr>
        </p:nvSpPr>
        <p:spPr/>
        <p:txBody>
          <a:bodyPr/>
          <a:lstStyle/>
          <a:p>
            <a:r>
              <a:rPr lang="zh-CN" altLang="en-US" dirty="0"/>
              <a:t>第二节  幼儿园课程领导</a:t>
            </a:r>
          </a:p>
        </p:txBody>
      </p:sp>
      <p:sp>
        <p:nvSpPr>
          <p:cNvPr id="4" name="文本框 3">
            <a:extLst>
              <a:ext uri="{FF2B5EF4-FFF2-40B4-BE49-F238E27FC236}">
                <a16:creationId xmlns:a16="http://schemas.microsoft.com/office/drawing/2014/main" id="{8C3E554D-DE47-C986-7296-FC42D09DDA97}"/>
              </a:ext>
            </a:extLst>
          </p:cNvPr>
          <p:cNvSpPr txBox="1"/>
          <p:nvPr/>
        </p:nvSpPr>
        <p:spPr>
          <a:xfrm>
            <a:off x="863946" y="1270000"/>
            <a:ext cx="7978396" cy="954107"/>
          </a:xfrm>
          <a:prstGeom prst="rect">
            <a:avLst/>
          </a:prstGeom>
          <a:noFill/>
        </p:spPr>
        <p:txBody>
          <a:bodyPr wrap="square" rtlCol="0">
            <a:spAutoFit/>
          </a:bodyPr>
          <a:lstStyle/>
          <a:p>
            <a:r>
              <a:rPr lang="zh-CN" altLang="en-US" sz="2800" dirty="0"/>
              <a:t>三、 幼儿园课程领导的内容</a:t>
            </a:r>
            <a:endParaRPr lang="en-US" altLang="zh-CN" sz="2800" dirty="0"/>
          </a:p>
          <a:p>
            <a:r>
              <a:rPr lang="zh-CN" altLang="en-US" sz="2800" dirty="0"/>
              <a:t>（三） 监控幼儿园课程实施的过程质量</a:t>
            </a:r>
          </a:p>
        </p:txBody>
      </p:sp>
      <p:sp>
        <p:nvSpPr>
          <p:cNvPr id="6" name="内容占位符 5">
            <a:extLst>
              <a:ext uri="{FF2B5EF4-FFF2-40B4-BE49-F238E27FC236}">
                <a16:creationId xmlns:a16="http://schemas.microsoft.com/office/drawing/2014/main" id="{6B6F6A82-16DB-5326-4121-5901270146B4}"/>
              </a:ext>
            </a:extLst>
          </p:cNvPr>
          <p:cNvSpPr>
            <a:spLocks noGrp="1"/>
          </p:cNvSpPr>
          <p:nvPr>
            <p:ph idx="1"/>
          </p:nvPr>
        </p:nvSpPr>
        <p:spPr>
          <a:xfrm>
            <a:off x="677334" y="2224107"/>
            <a:ext cx="9428085" cy="4024293"/>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幼儿园课程实施过程的领导很显然是园长课程领导的重心。课程实施的过程质量，决定了幼儿园精心预设的课程实施方案是否得到良好的实施，也决定了教师专业发展的进程。为此，园长要加强对教师课程实施过程质量的监控。监控，意味着监督和控制，在课程实施过程中，园长要能够建立课程实施的监控制度并有序运行，以检查了解教师课程实施的各项情况。</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监控是为了指导，帮助教师加强幼儿园课程设计的连续性和整合性，促进幼儿学习经验的衔接和相互联系；审议教师对班级教育活动内容的选择，确保课程内容与班级幼儿的适应性；评估教师的课程实施过程是否科学合理，是否符合预设的班级课程目标和幼儿园课程目标，是否凸显幼儿的主体性；强化对教师课程与教学的指导，及时发现和帮助教师解决在课程实施过程中遇到的问题及困难。</a:t>
            </a:r>
          </a:p>
        </p:txBody>
      </p:sp>
    </p:spTree>
    <p:extLst>
      <p:ext uri="{BB962C8B-B14F-4D97-AF65-F5344CB8AC3E}">
        <p14:creationId xmlns:p14="http://schemas.microsoft.com/office/powerpoint/2010/main" val="36736802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B82082-861F-7696-8FD4-3DD6A4FE63FC}"/>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A992A166-4679-7F8B-1312-F03E7B4465B9}"/>
              </a:ext>
            </a:extLst>
          </p:cNvPr>
          <p:cNvSpPr>
            <a:spLocks noGrp="1"/>
          </p:cNvSpPr>
          <p:nvPr>
            <p:ph type="title"/>
          </p:nvPr>
        </p:nvSpPr>
        <p:spPr/>
        <p:txBody>
          <a:bodyPr/>
          <a:lstStyle/>
          <a:p>
            <a:r>
              <a:rPr lang="zh-CN" altLang="en-US" dirty="0"/>
              <a:t>第二节  幼儿园课程领导</a:t>
            </a:r>
          </a:p>
        </p:txBody>
      </p:sp>
      <p:sp>
        <p:nvSpPr>
          <p:cNvPr id="4" name="文本框 3">
            <a:extLst>
              <a:ext uri="{FF2B5EF4-FFF2-40B4-BE49-F238E27FC236}">
                <a16:creationId xmlns:a16="http://schemas.microsoft.com/office/drawing/2014/main" id="{CEDD512F-43C3-C6E5-3374-C93884D799F3}"/>
              </a:ext>
            </a:extLst>
          </p:cNvPr>
          <p:cNvSpPr txBox="1"/>
          <p:nvPr/>
        </p:nvSpPr>
        <p:spPr>
          <a:xfrm>
            <a:off x="863946" y="1270000"/>
            <a:ext cx="7978396" cy="954107"/>
          </a:xfrm>
          <a:prstGeom prst="rect">
            <a:avLst/>
          </a:prstGeom>
          <a:noFill/>
        </p:spPr>
        <p:txBody>
          <a:bodyPr wrap="square" rtlCol="0">
            <a:spAutoFit/>
          </a:bodyPr>
          <a:lstStyle/>
          <a:p>
            <a:r>
              <a:rPr lang="zh-CN" altLang="en-US" sz="2800" dirty="0"/>
              <a:t>三、 幼儿园课程领导的内容</a:t>
            </a:r>
            <a:endParaRPr lang="en-US" altLang="zh-CN" sz="2800" dirty="0"/>
          </a:p>
          <a:p>
            <a:r>
              <a:rPr lang="zh-CN" altLang="en-US" sz="2800" dirty="0"/>
              <a:t>（四） 提升教师的课程专业水平</a:t>
            </a:r>
          </a:p>
        </p:txBody>
      </p:sp>
      <p:sp>
        <p:nvSpPr>
          <p:cNvPr id="6" name="内容占位符 5">
            <a:extLst>
              <a:ext uri="{FF2B5EF4-FFF2-40B4-BE49-F238E27FC236}">
                <a16:creationId xmlns:a16="http://schemas.microsoft.com/office/drawing/2014/main" id="{C3CD121E-1D22-2D0B-6317-190531203938}"/>
              </a:ext>
            </a:extLst>
          </p:cNvPr>
          <p:cNvSpPr>
            <a:spLocks noGrp="1"/>
          </p:cNvSpPr>
          <p:nvPr>
            <p:ph idx="1"/>
          </p:nvPr>
        </p:nvSpPr>
        <p:spPr>
          <a:xfrm>
            <a:off x="677334" y="2224107"/>
            <a:ext cx="9428085" cy="4024293"/>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园长的课程领导内容必不可少地还包括提升幼儿园教师的课程专业水平。为此，园长首先要给教师课程实施的自主权和决策权，促进教师发挥创造性，形成为教师“赋能放权”的开放型课程管理样态；帮助不同层次的教师规划自身的专业发展，根据教师需要提供外出参观及观摩的机会，激励教师参加园内外的各类培训和继续教育。园长还要鼓励教师加强自身的专业学习，在园内自发或正式形成各类课程研究的团体，在学习及研究的进程中不断丰富和充实有关幼儿园课程的专业知识和技能。此外，园长还要为教师提供审议幼儿园课程的机会，指导教师通过审议来发现幼儿园课程和教学的问题，并提出改进方法；定期在幼儿园举行课程和教学的研讨会，通过阶段性的专业研讨来促进教师的专业发展。</a:t>
            </a:r>
          </a:p>
        </p:txBody>
      </p:sp>
    </p:spTree>
    <p:extLst>
      <p:ext uri="{BB962C8B-B14F-4D97-AF65-F5344CB8AC3E}">
        <p14:creationId xmlns:p14="http://schemas.microsoft.com/office/powerpoint/2010/main" val="126905873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D5EDB0-2DF3-E220-5EC6-5A7A463C67C1}"/>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77D0049D-FFE5-C835-4C45-502DF43BEE0D}"/>
              </a:ext>
            </a:extLst>
          </p:cNvPr>
          <p:cNvSpPr>
            <a:spLocks noGrp="1"/>
          </p:cNvSpPr>
          <p:nvPr>
            <p:ph type="title"/>
          </p:nvPr>
        </p:nvSpPr>
        <p:spPr/>
        <p:txBody>
          <a:bodyPr/>
          <a:lstStyle/>
          <a:p>
            <a:r>
              <a:rPr lang="zh-CN" altLang="en-US" dirty="0"/>
              <a:t>第二节  幼儿园课程领导</a:t>
            </a:r>
          </a:p>
        </p:txBody>
      </p:sp>
      <p:sp>
        <p:nvSpPr>
          <p:cNvPr id="4" name="文本框 3">
            <a:extLst>
              <a:ext uri="{FF2B5EF4-FFF2-40B4-BE49-F238E27FC236}">
                <a16:creationId xmlns:a16="http://schemas.microsoft.com/office/drawing/2014/main" id="{F3DD1509-921D-9CF8-58F9-2AD076027170}"/>
              </a:ext>
            </a:extLst>
          </p:cNvPr>
          <p:cNvSpPr txBox="1"/>
          <p:nvPr/>
        </p:nvSpPr>
        <p:spPr>
          <a:xfrm>
            <a:off x="863946" y="1270000"/>
            <a:ext cx="7978396" cy="954107"/>
          </a:xfrm>
          <a:prstGeom prst="rect">
            <a:avLst/>
          </a:prstGeom>
          <a:noFill/>
        </p:spPr>
        <p:txBody>
          <a:bodyPr wrap="square" rtlCol="0">
            <a:spAutoFit/>
          </a:bodyPr>
          <a:lstStyle/>
          <a:p>
            <a:r>
              <a:rPr lang="zh-CN" altLang="en-US" sz="2800" dirty="0"/>
              <a:t>三、 幼儿园课程领导的内容</a:t>
            </a:r>
            <a:endParaRPr lang="en-US" altLang="zh-CN" sz="2800" dirty="0"/>
          </a:p>
          <a:p>
            <a:r>
              <a:rPr lang="zh-CN" altLang="en-US" sz="2800" dirty="0"/>
              <a:t>（五） 利用和整合课程资源</a:t>
            </a:r>
          </a:p>
        </p:txBody>
      </p:sp>
      <p:sp>
        <p:nvSpPr>
          <p:cNvPr id="6" name="内容占位符 5">
            <a:extLst>
              <a:ext uri="{FF2B5EF4-FFF2-40B4-BE49-F238E27FC236}">
                <a16:creationId xmlns:a16="http://schemas.microsoft.com/office/drawing/2014/main" id="{786C7DD8-A233-B9BD-B6A4-DE8A55B125F1}"/>
              </a:ext>
            </a:extLst>
          </p:cNvPr>
          <p:cNvSpPr>
            <a:spLocks noGrp="1"/>
          </p:cNvSpPr>
          <p:nvPr>
            <p:ph idx="1"/>
          </p:nvPr>
        </p:nvSpPr>
        <p:spPr>
          <a:xfrm>
            <a:off x="677334" y="2224107"/>
            <a:ext cx="9428085" cy="4024293"/>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园长的课程领导还要在常规课程管理资源保障的基础上，注重对园内外各种课程资源的利用和整合。园长要善于从园内外主动发现各类能发挥教育价值的“无门槛”的资源，建立起系统的、为本园课程实施服务的幼儿园课程资源库及使用制度等，来支持和满足教师的教学需要，保证幼儿的户外两小时活动，提供幼儿有益的社会实践活动，丰富幼儿的成长体验和经历。此外，园长还要专门建立完善的幼儿园和家长、社区之间交流与合作的渠道，为教师的课程和教学提供坚实的保障。</a:t>
            </a:r>
          </a:p>
        </p:txBody>
      </p:sp>
    </p:spTree>
    <p:extLst>
      <p:ext uri="{BB962C8B-B14F-4D97-AF65-F5344CB8AC3E}">
        <p14:creationId xmlns:p14="http://schemas.microsoft.com/office/powerpoint/2010/main" val="401125753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3EBACE-09D6-5CE2-0AAE-7595F05897E0}"/>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FEEDD426-6E62-AFDE-1E80-9818A2A5652C}"/>
              </a:ext>
            </a:extLst>
          </p:cNvPr>
          <p:cNvSpPr>
            <a:spLocks noGrp="1"/>
          </p:cNvSpPr>
          <p:nvPr>
            <p:ph type="title"/>
          </p:nvPr>
        </p:nvSpPr>
        <p:spPr/>
        <p:txBody>
          <a:bodyPr/>
          <a:lstStyle/>
          <a:p>
            <a:r>
              <a:rPr lang="zh-CN" altLang="en-US" dirty="0"/>
              <a:t>第二节  幼儿园课程领导</a:t>
            </a:r>
          </a:p>
        </p:txBody>
      </p:sp>
      <p:sp>
        <p:nvSpPr>
          <p:cNvPr id="4" name="文本框 3">
            <a:extLst>
              <a:ext uri="{FF2B5EF4-FFF2-40B4-BE49-F238E27FC236}">
                <a16:creationId xmlns:a16="http://schemas.microsoft.com/office/drawing/2014/main" id="{0305200B-CB59-0BD7-B6B2-2A7CCEA676AE}"/>
              </a:ext>
            </a:extLst>
          </p:cNvPr>
          <p:cNvSpPr txBox="1"/>
          <p:nvPr/>
        </p:nvSpPr>
        <p:spPr>
          <a:xfrm>
            <a:off x="863946" y="1270000"/>
            <a:ext cx="7978396" cy="954107"/>
          </a:xfrm>
          <a:prstGeom prst="rect">
            <a:avLst/>
          </a:prstGeom>
          <a:noFill/>
        </p:spPr>
        <p:txBody>
          <a:bodyPr wrap="square" rtlCol="0">
            <a:spAutoFit/>
          </a:bodyPr>
          <a:lstStyle/>
          <a:p>
            <a:r>
              <a:rPr lang="zh-CN" altLang="en-US" sz="2800" dirty="0"/>
              <a:t>三、 幼儿园课程领导的内容</a:t>
            </a:r>
            <a:endParaRPr lang="en-US" altLang="zh-CN" sz="2800" dirty="0"/>
          </a:p>
          <a:p>
            <a:r>
              <a:rPr lang="zh-CN" altLang="en-US" sz="2800" dirty="0"/>
              <a:t>（六） 评价幼儿园课程实施效果</a:t>
            </a:r>
          </a:p>
        </p:txBody>
      </p:sp>
      <p:sp>
        <p:nvSpPr>
          <p:cNvPr id="6" name="内容占位符 5">
            <a:extLst>
              <a:ext uri="{FF2B5EF4-FFF2-40B4-BE49-F238E27FC236}">
                <a16:creationId xmlns:a16="http://schemas.microsoft.com/office/drawing/2014/main" id="{71844A3A-E9A2-32FC-C936-0FCF6C1F2C99}"/>
              </a:ext>
            </a:extLst>
          </p:cNvPr>
          <p:cNvSpPr>
            <a:spLocks noGrp="1"/>
          </p:cNvSpPr>
          <p:nvPr>
            <p:ph idx="1"/>
          </p:nvPr>
        </p:nvSpPr>
        <p:spPr>
          <a:xfrm>
            <a:off x="677334" y="2224107"/>
            <a:ext cx="9428085" cy="4024293"/>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园长的课程领导内容包括了对幼儿园课程实施最终效果的评价。幼儿园课程实施效果的评价是对幼儿园课程价值进行科学全面判断的活动，为保证评价的客观公正，园长要能带领教师共同讨论和确定幼儿园课程实施效果评价的项目与标准；开展幼儿园课程质量的内部评价，及时诊断幼儿园课程问题、了解幼儿园课程价值；定期了解本园幼儿在各方面学习与发展中的状况；能够根据课程诊断和评价的结果，和教师共同改进原有的幼儿园课程实施方案，持续优化以促进幼儿全面和谐发展。</a:t>
            </a:r>
          </a:p>
        </p:txBody>
      </p:sp>
    </p:spTree>
    <p:extLst>
      <p:ext uri="{BB962C8B-B14F-4D97-AF65-F5344CB8AC3E}">
        <p14:creationId xmlns:p14="http://schemas.microsoft.com/office/powerpoint/2010/main" val="21476535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E65A0E-1457-1DC5-319B-887055959330}"/>
            </a:ext>
          </a:extLst>
        </p:cNvPr>
        <p:cNvGrpSpPr/>
        <p:nvPr/>
      </p:nvGrpSpPr>
      <p:grpSpPr>
        <a:xfrm>
          <a:off x="0" y="0"/>
          <a:ext cx="0" cy="0"/>
          <a:chOff x="0" y="0"/>
          <a:chExt cx="0" cy="0"/>
        </a:xfrm>
      </p:grpSpPr>
      <p:sp>
        <p:nvSpPr>
          <p:cNvPr id="3" name="内容占位符 2">
            <a:extLst>
              <a:ext uri="{FF2B5EF4-FFF2-40B4-BE49-F238E27FC236}">
                <a16:creationId xmlns:a16="http://schemas.microsoft.com/office/drawing/2014/main" id="{7609BD06-F52A-D790-5933-77FC7C7ED194}"/>
              </a:ext>
            </a:extLst>
          </p:cNvPr>
          <p:cNvSpPr>
            <a:spLocks noGrp="1"/>
          </p:cNvSpPr>
          <p:nvPr>
            <p:ph idx="1"/>
          </p:nvPr>
        </p:nvSpPr>
        <p:spPr>
          <a:xfrm>
            <a:off x="1162767" y="186613"/>
            <a:ext cx="7439696" cy="6402116"/>
          </a:xfrm>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1. </a:t>
            </a:r>
            <a:r>
              <a:rPr lang="zh-CN" altLang="en-US" sz="2000" b="1" dirty="0">
                <a:latin typeface="华文中宋" panose="02010600040101010101" pitchFamily="2" charset="-122"/>
                <a:ea typeface="华文中宋" panose="02010600040101010101" pitchFamily="2" charset="-122"/>
              </a:rPr>
              <a:t>幼儿园课程管理的含义和作用是什么？</a:t>
            </a: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endParaRPr lang="zh-CN" altLang="en-US" sz="2000" b="1"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2. </a:t>
            </a:r>
            <a:r>
              <a:rPr lang="zh-CN" altLang="en-US" sz="2000" b="1" dirty="0">
                <a:latin typeface="华文中宋" panose="02010600040101010101" pitchFamily="2" charset="-122"/>
                <a:ea typeface="华文中宋" panose="02010600040101010101" pitchFamily="2" charset="-122"/>
              </a:rPr>
              <a:t>园级层面幼儿园课程管理的内容有哪些？</a:t>
            </a: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endParaRPr lang="zh-CN" altLang="en-US" sz="2000" b="1"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3. </a:t>
            </a:r>
            <a:r>
              <a:rPr lang="zh-CN" altLang="en-US" sz="2000" b="1" dirty="0">
                <a:latin typeface="华文中宋" panose="02010600040101010101" pitchFamily="2" charset="-122"/>
                <a:ea typeface="华文中宋" panose="02010600040101010101" pitchFamily="2" charset="-122"/>
              </a:rPr>
              <a:t>幼儿园课程管理的职能是什么？</a:t>
            </a: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endParaRPr lang="zh-CN" altLang="en-US" sz="2000" b="1"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4. </a:t>
            </a:r>
            <a:r>
              <a:rPr lang="zh-CN" altLang="en-US" sz="2000" b="1" dirty="0">
                <a:latin typeface="华文中宋" panose="02010600040101010101" pitchFamily="2" charset="-122"/>
                <a:ea typeface="华文中宋" panose="02010600040101010101" pitchFamily="2" charset="-122"/>
              </a:rPr>
              <a:t>幼儿园课程领导的含义是什么？</a:t>
            </a: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endParaRPr lang="zh-CN" altLang="en-US" sz="2000" b="1"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5. </a:t>
            </a:r>
            <a:r>
              <a:rPr lang="zh-CN" altLang="en-US" sz="2000" b="1" dirty="0">
                <a:latin typeface="华文中宋" panose="02010600040101010101" pitchFamily="2" charset="-122"/>
                <a:ea typeface="华文中宋" panose="02010600040101010101" pitchFamily="2" charset="-122"/>
              </a:rPr>
              <a:t>简述幼儿园课程管理的必要性。</a:t>
            </a: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r>
              <a:rPr lang="zh-CN" altLang="en-US" sz="2000" b="1" dirty="0">
                <a:latin typeface="华文中宋" panose="02010600040101010101" pitchFamily="2" charset="-122"/>
                <a:ea typeface="华文中宋" panose="02010600040101010101" pitchFamily="2" charset="-122"/>
              </a:rPr>
              <a:t> </a:t>
            </a:r>
            <a:r>
              <a:rPr lang="en-US" altLang="zh-CN" sz="2000" b="1" dirty="0">
                <a:latin typeface="华文中宋" panose="02010600040101010101" pitchFamily="2" charset="-122"/>
                <a:ea typeface="华文中宋" panose="02010600040101010101" pitchFamily="2" charset="-122"/>
              </a:rPr>
              <a:t>6. </a:t>
            </a:r>
            <a:r>
              <a:rPr lang="zh-CN" altLang="en-US" sz="2000" b="1" dirty="0">
                <a:latin typeface="华文中宋" panose="02010600040101010101" pitchFamily="2" charset="-122"/>
                <a:ea typeface="华文中宋" panose="02010600040101010101" pitchFamily="2" charset="-122"/>
              </a:rPr>
              <a:t>园长的幼儿园课程领导内容有哪些？</a:t>
            </a:r>
          </a:p>
        </p:txBody>
      </p:sp>
      <p:sp>
        <p:nvSpPr>
          <p:cNvPr id="4" name="文本框 3">
            <a:extLst>
              <a:ext uri="{FF2B5EF4-FFF2-40B4-BE49-F238E27FC236}">
                <a16:creationId xmlns:a16="http://schemas.microsoft.com/office/drawing/2014/main" id="{03B1FF09-7B41-0EBA-30C3-F846166BFC81}"/>
              </a:ext>
            </a:extLst>
          </p:cNvPr>
          <p:cNvSpPr txBox="1"/>
          <p:nvPr/>
        </p:nvSpPr>
        <p:spPr>
          <a:xfrm>
            <a:off x="10637589" y="186613"/>
            <a:ext cx="1057470" cy="2862322"/>
          </a:xfrm>
          <a:prstGeom prst="rect">
            <a:avLst/>
          </a:prstGeom>
          <a:noFill/>
        </p:spPr>
        <p:txBody>
          <a:bodyPr wrap="square" rtlCol="0">
            <a:spAutoFit/>
          </a:bodyPr>
          <a:lstStyle/>
          <a:p>
            <a:r>
              <a:rPr lang="zh-CN" altLang="en-US" sz="6000" dirty="0">
                <a:solidFill>
                  <a:schemeClr val="bg1"/>
                </a:solidFill>
              </a:rPr>
              <a:t>思考题</a:t>
            </a:r>
          </a:p>
        </p:txBody>
      </p:sp>
    </p:spTree>
    <p:extLst>
      <p:ext uri="{BB962C8B-B14F-4D97-AF65-F5344CB8AC3E}">
        <p14:creationId xmlns:p14="http://schemas.microsoft.com/office/powerpoint/2010/main" val="39368087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381F29-9989-3CE3-1D42-46D39867887A}"/>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AE926834-8FD9-DAF8-C6DC-1EA7BEC6688E}"/>
              </a:ext>
            </a:extLst>
          </p:cNvPr>
          <p:cNvSpPr>
            <a:spLocks noGrp="1"/>
          </p:cNvSpPr>
          <p:nvPr>
            <p:ph type="title"/>
          </p:nvPr>
        </p:nvSpPr>
        <p:spPr/>
        <p:txBody>
          <a:bodyPr/>
          <a:lstStyle/>
          <a:p>
            <a:r>
              <a:rPr lang="zh-CN" altLang="en-US" dirty="0"/>
              <a:t>第一节  幼儿园课程管理</a:t>
            </a:r>
          </a:p>
        </p:txBody>
      </p:sp>
      <p:sp>
        <p:nvSpPr>
          <p:cNvPr id="4" name="文本框 3">
            <a:extLst>
              <a:ext uri="{FF2B5EF4-FFF2-40B4-BE49-F238E27FC236}">
                <a16:creationId xmlns:a16="http://schemas.microsoft.com/office/drawing/2014/main" id="{437454ED-4877-859E-889E-5B352C787C42}"/>
              </a:ext>
            </a:extLst>
          </p:cNvPr>
          <p:cNvSpPr txBox="1"/>
          <p:nvPr/>
        </p:nvSpPr>
        <p:spPr>
          <a:xfrm>
            <a:off x="863946" y="1270000"/>
            <a:ext cx="7978396" cy="523220"/>
          </a:xfrm>
          <a:prstGeom prst="rect">
            <a:avLst/>
          </a:prstGeom>
          <a:noFill/>
        </p:spPr>
        <p:txBody>
          <a:bodyPr wrap="square" rtlCol="0">
            <a:spAutoFit/>
          </a:bodyPr>
          <a:lstStyle/>
          <a:p>
            <a:r>
              <a:rPr lang="zh-CN" altLang="en-US" sz="2800" dirty="0"/>
              <a:t>一、 幼儿园课程管理的含义</a:t>
            </a:r>
          </a:p>
        </p:txBody>
      </p:sp>
      <p:sp>
        <p:nvSpPr>
          <p:cNvPr id="6" name="内容占位符 5">
            <a:extLst>
              <a:ext uri="{FF2B5EF4-FFF2-40B4-BE49-F238E27FC236}">
                <a16:creationId xmlns:a16="http://schemas.microsoft.com/office/drawing/2014/main" id="{761B72A9-F389-A6D2-1AEB-BA522E941C6E}"/>
              </a:ext>
            </a:extLst>
          </p:cNvPr>
          <p:cNvSpPr>
            <a:spLocks noGrp="1"/>
          </p:cNvSpPr>
          <p:nvPr>
            <p:ph idx="1"/>
          </p:nvPr>
        </p:nvSpPr>
        <p:spPr>
          <a:xfrm>
            <a:off x="239698" y="2391546"/>
            <a:ext cx="10431262" cy="4488155"/>
          </a:xfrm>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课程管理即对课程的管理，是以课程实践为对象的管理活动。课程管理是在一定的社会条件下，有领导、有组织地协调人、物与课程之间的关系，指挥课程建设与课程实施，使之达到预定目标的过程。课程管理是教育管理的重要内容，近几十年来，随着幼儿园课程研究的不断加强及幼儿园课程改革的不断深入，幼儿园课程管理作为教育管理的一个分支，逐步被纳入幼儿园课程的研究范畴中。</a:t>
            </a:r>
          </a:p>
          <a:p>
            <a:pPr marL="0" indent="0">
              <a:lnSpc>
                <a:spcPct val="150000"/>
              </a:lnSpc>
              <a:buNone/>
            </a:pPr>
            <a:r>
              <a:rPr lang="zh-CN" altLang="en-US" dirty="0">
                <a:latin typeface="华文中宋" panose="02010600040101010101" pitchFamily="2" charset="-122"/>
                <a:ea typeface="华文中宋" panose="02010600040101010101" pitchFamily="2" charset="-122"/>
              </a:rPr>
              <a:t>      幼儿园课程管理是有关部门和人员对幼儿园课程的各个运行环节采取指导、决策、监督、协调等措施，从而有效实现幼儿园课程目标的活动。在内容构成上，幼儿园课程管理包括对幼儿园课程设计系统（即生成系统）、课程实施系统和评价系统的管理。</a:t>
            </a:r>
          </a:p>
          <a:p>
            <a:pPr marL="0" indent="0">
              <a:lnSpc>
                <a:spcPct val="150000"/>
              </a:lnSpc>
              <a:buNone/>
            </a:pPr>
            <a:r>
              <a:rPr lang="zh-CN" altLang="en-US" dirty="0">
                <a:latin typeface="华文中宋" panose="02010600040101010101" pitchFamily="2" charset="-122"/>
                <a:ea typeface="华文中宋" panose="02010600040101010101" pitchFamily="2" charset="-122"/>
              </a:rPr>
              <a:t>      就幼儿园课程管理的层次而言，从教育管理学的角度来看，教育管理可分为教育行政管理和学校教育管理，按照这一思路，幼儿园课程管理涉及不同的层次，可相应地分为国家、地方层面的课程行政管理和园级层面的课程管理。</a:t>
            </a:r>
          </a:p>
        </p:txBody>
      </p:sp>
    </p:spTree>
    <p:extLst>
      <p:ext uri="{BB962C8B-B14F-4D97-AF65-F5344CB8AC3E}">
        <p14:creationId xmlns:p14="http://schemas.microsoft.com/office/powerpoint/2010/main" val="930353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3A7E22-FD0E-E484-4C6B-D0569B4D31FD}"/>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84A0F2A4-3609-C8EC-FE0C-193EFCAE61BA}"/>
              </a:ext>
            </a:extLst>
          </p:cNvPr>
          <p:cNvSpPr>
            <a:spLocks noGrp="1"/>
          </p:cNvSpPr>
          <p:nvPr>
            <p:ph type="title"/>
          </p:nvPr>
        </p:nvSpPr>
        <p:spPr/>
        <p:txBody>
          <a:bodyPr/>
          <a:lstStyle/>
          <a:p>
            <a:r>
              <a:rPr lang="zh-CN" altLang="en-US" dirty="0"/>
              <a:t>第一节  幼儿园课程管理</a:t>
            </a:r>
          </a:p>
        </p:txBody>
      </p:sp>
      <p:sp>
        <p:nvSpPr>
          <p:cNvPr id="4" name="文本框 3">
            <a:extLst>
              <a:ext uri="{FF2B5EF4-FFF2-40B4-BE49-F238E27FC236}">
                <a16:creationId xmlns:a16="http://schemas.microsoft.com/office/drawing/2014/main" id="{64256DD4-C855-93FE-F377-57CB02B58B95}"/>
              </a:ext>
            </a:extLst>
          </p:cNvPr>
          <p:cNvSpPr txBox="1"/>
          <p:nvPr/>
        </p:nvSpPr>
        <p:spPr>
          <a:xfrm>
            <a:off x="863946" y="1270000"/>
            <a:ext cx="7978396" cy="523220"/>
          </a:xfrm>
          <a:prstGeom prst="rect">
            <a:avLst/>
          </a:prstGeom>
          <a:noFill/>
        </p:spPr>
        <p:txBody>
          <a:bodyPr wrap="square" rtlCol="0">
            <a:spAutoFit/>
          </a:bodyPr>
          <a:lstStyle/>
          <a:p>
            <a:r>
              <a:rPr lang="zh-CN" altLang="en-US" sz="2800" dirty="0"/>
              <a:t>二、 幼儿园课程管理的作用</a:t>
            </a:r>
          </a:p>
        </p:txBody>
      </p:sp>
      <p:sp>
        <p:nvSpPr>
          <p:cNvPr id="6" name="内容占位符 5">
            <a:extLst>
              <a:ext uri="{FF2B5EF4-FFF2-40B4-BE49-F238E27FC236}">
                <a16:creationId xmlns:a16="http://schemas.microsoft.com/office/drawing/2014/main" id="{299C883D-107F-4B6F-CED8-EC6BE478844C}"/>
              </a:ext>
            </a:extLst>
          </p:cNvPr>
          <p:cNvSpPr>
            <a:spLocks noGrp="1"/>
          </p:cNvSpPr>
          <p:nvPr>
            <p:ph idx="1"/>
          </p:nvPr>
        </p:nvSpPr>
        <p:spPr>
          <a:xfrm>
            <a:off x="239698" y="2391546"/>
            <a:ext cx="10431262" cy="4488155"/>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幼儿园课程的运行离不开管理，幼儿园课程管理从功能上而言，是一项非常有意义的课程活动。</a:t>
            </a:r>
          </a:p>
          <a:p>
            <a:pPr marL="0" indent="0">
              <a:lnSpc>
                <a:spcPct val="150000"/>
              </a:lnSpc>
              <a:buNone/>
            </a:pPr>
            <a:r>
              <a:rPr lang="zh-CN" altLang="en-US" sz="2000" dirty="0">
                <a:latin typeface="华文中宋" panose="02010600040101010101" pitchFamily="2" charset="-122"/>
                <a:ea typeface="华文中宋" panose="02010600040101010101" pitchFamily="2" charset="-122"/>
              </a:rPr>
              <a:t>      课程系统是一个包含多方面的完整系统，它是由课程设计（课程生成）、课程实施和课程评价等环节组成的相互联系、相互作用的复合体。因此，课程管理系统就其组成而言，具体包括“课程生成系统管理、课程实施系统管理以及建立在前两者基础上的课程评价系统管理”。由此，通过幼儿园课程管理可加速幼儿园科学管理课程的进程，进而最终帮助完善幼儿园课程管理的整体系统。</a:t>
            </a:r>
          </a:p>
        </p:txBody>
      </p:sp>
    </p:spTree>
    <p:extLst>
      <p:ext uri="{BB962C8B-B14F-4D97-AF65-F5344CB8AC3E}">
        <p14:creationId xmlns:p14="http://schemas.microsoft.com/office/powerpoint/2010/main" val="42785782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8E21B6-8C42-7B49-3144-8A5B2F7210E4}"/>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89EF4A75-9043-7E20-0066-CCFC14B4FC54}"/>
              </a:ext>
            </a:extLst>
          </p:cNvPr>
          <p:cNvSpPr>
            <a:spLocks noGrp="1"/>
          </p:cNvSpPr>
          <p:nvPr>
            <p:ph type="title"/>
          </p:nvPr>
        </p:nvSpPr>
        <p:spPr/>
        <p:txBody>
          <a:bodyPr/>
          <a:lstStyle/>
          <a:p>
            <a:r>
              <a:rPr lang="zh-CN" altLang="en-US" dirty="0"/>
              <a:t>第一节  幼儿园课程管理</a:t>
            </a:r>
          </a:p>
        </p:txBody>
      </p:sp>
      <p:sp>
        <p:nvSpPr>
          <p:cNvPr id="4" name="文本框 3">
            <a:extLst>
              <a:ext uri="{FF2B5EF4-FFF2-40B4-BE49-F238E27FC236}">
                <a16:creationId xmlns:a16="http://schemas.microsoft.com/office/drawing/2014/main" id="{F6DBB572-CD3E-38EB-80A0-B26AF4F637F1}"/>
              </a:ext>
            </a:extLst>
          </p:cNvPr>
          <p:cNvSpPr txBox="1"/>
          <p:nvPr/>
        </p:nvSpPr>
        <p:spPr>
          <a:xfrm>
            <a:off x="863946" y="1270000"/>
            <a:ext cx="7978396" cy="523220"/>
          </a:xfrm>
          <a:prstGeom prst="rect">
            <a:avLst/>
          </a:prstGeom>
          <a:noFill/>
        </p:spPr>
        <p:txBody>
          <a:bodyPr wrap="square" rtlCol="0">
            <a:spAutoFit/>
          </a:bodyPr>
          <a:lstStyle/>
          <a:p>
            <a:r>
              <a:rPr lang="zh-CN" altLang="en-US" sz="2800" dirty="0"/>
              <a:t>二、 幼儿园课程管理的作用</a:t>
            </a:r>
          </a:p>
        </p:txBody>
      </p:sp>
      <p:sp>
        <p:nvSpPr>
          <p:cNvPr id="6" name="内容占位符 5">
            <a:extLst>
              <a:ext uri="{FF2B5EF4-FFF2-40B4-BE49-F238E27FC236}">
                <a16:creationId xmlns:a16="http://schemas.microsoft.com/office/drawing/2014/main" id="{8490254E-9A9E-B8BA-447B-A71A0C2AE1B7}"/>
              </a:ext>
            </a:extLst>
          </p:cNvPr>
          <p:cNvSpPr>
            <a:spLocks noGrp="1"/>
          </p:cNvSpPr>
          <p:nvPr>
            <p:ph idx="1"/>
          </p:nvPr>
        </p:nvSpPr>
        <p:spPr>
          <a:xfrm>
            <a:off x="239698" y="2391546"/>
            <a:ext cx="10431262" cy="4488155"/>
          </a:xfrm>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      此外，在幼儿园课程管理中，国家、地方或园级等层面的管理者运用一定的方式和手段介入及监督指导幼儿园课程的设计、实施、评价，并在此过程中将影响课程的众多因素组织、协调起来，从而可以保证幼儿园课程的有序开展和有效运行。</a:t>
            </a:r>
          </a:p>
          <a:p>
            <a:pPr marL="0" indent="0">
              <a:lnSpc>
                <a:spcPct val="150000"/>
              </a:lnSpc>
              <a:buNone/>
            </a:pPr>
            <a:r>
              <a:rPr lang="zh-CN" altLang="en-US" dirty="0">
                <a:latin typeface="华文中宋" panose="02010600040101010101" pitchFamily="2" charset="-122"/>
                <a:ea typeface="华文中宋" panose="02010600040101010101" pitchFamily="2" charset="-122"/>
              </a:rPr>
              <a:t>      幼儿园课程管理系统涉及对课程生成系统、课程实施系统及课程评价系统的监督、指导活动，通过管理职能的发挥，可直接提高幼儿园的课程设计、实施和评价的水平，增强幼儿园课程的适应性，提升幼儿园课程的质量，同时也能促进课程实施者</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幼儿园教师的专业发展。</a:t>
            </a:r>
          </a:p>
          <a:p>
            <a:pPr marL="0" indent="0">
              <a:lnSpc>
                <a:spcPct val="150000"/>
              </a:lnSpc>
              <a:buNone/>
            </a:pPr>
            <a:r>
              <a:rPr lang="zh-CN" altLang="en-US" dirty="0">
                <a:latin typeface="华文中宋" panose="02010600040101010101" pitchFamily="2" charset="-122"/>
                <a:ea typeface="华文中宋" panose="02010600040101010101" pitchFamily="2" charset="-122"/>
              </a:rPr>
              <a:t>      最后，幼儿园课程管理还可提升各层面课程管理者的水平。课程管理可提高国家、地方及园级层面管理者的课程管理水平，通过管理反哺并促进管理者熟悉及掌握课程理论，了解课程设计、课程实施、课程评价及课程管理的原则和方法，提高运用课程理论来分析、监督和指导幼儿园课程问题的能力。</a:t>
            </a:r>
          </a:p>
        </p:txBody>
      </p:sp>
    </p:spTree>
    <p:extLst>
      <p:ext uri="{BB962C8B-B14F-4D97-AF65-F5344CB8AC3E}">
        <p14:creationId xmlns:p14="http://schemas.microsoft.com/office/powerpoint/2010/main" val="4401563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25C4E7-C795-C31E-229F-195068D8E265}"/>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09D87043-D563-9CE8-84B8-0A42721F7A81}"/>
              </a:ext>
            </a:extLst>
          </p:cNvPr>
          <p:cNvSpPr>
            <a:spLocks noGrp="1"/>
          </p:cNvSpPr>
          <p:nvPr>
            <p:ph type="title"/>
          </p:nvPr>
        </p:nvSpPr>
        <p:spPr/>
        <p:txBody>
          <a:bodyPr/>
          <a:lstStyle/>
          <a:p>
            <a:r>
              <a:rPr lang="zh-CN" altLang="en-US" dirty="0"/>
              <a:t>第一节  幼儿园课程管理</a:t>
            </a:r>
          </a:p>
        </p:txBody>
      </p:sp>
      <p:sp>
        <p:nvSpPr>
          <p:cNvPr id="4" name="文本框 3">
            <a:extLst>
              <a:ext uri="{FF2B5EF4-FFF2-40B4-BE49-F238E27FC236}">
                <a16:creationId xmlns:a16="http://schemas.microsoft.com/office/drawing/2014/main" id="{AF5D9070-96E9-A51B-E461-2075B6E8BFAC}"/>
              </a:ext>
            </a:extLst>
          </p:cNvPr>
          <p:cNvSpPr txBox="1"/>
          <p:nvPr/>
        </p:nvSpPr>
        <p:spPr>
          <a:xfrm>
            <a:off x="863946" y="1270000"/>
            <a:ext cx="7978396" cy="523220"/>
          </a:xfrm>
          <a:prstGeom prst="rect">
            <a:avLst/>
          </a:prstGeom>
          <a:noFill/>
        </p:spPr>
        <p:txBody>
          <a:bodyPr wrap="square" rtlCol="0">
            <a:spAutoFit/>
          </a:bodyPr>
          <a:lstStyle/>
          <a:p>
            <a:r>
              <a:rPr lang="zh-CN" altLang="en-US" sz="2800" dirty="0"/>
              <a:t>三、 幼儿园课程行政管理的体制</a:t>
            </a:r>
          </a:p>
        </p:txBody>
      </p:sp>
      <p:sp>
        <p:nvSpPr>
          <p:cNvPr id="6" name="内容占位符 5">
            <a:extLst>
              <a:ext uri="{FF2B5EF4-FFF2-40B4-BE49-F238E27FC236}">
                <a16:creationId xmlns:a16="http://schemas.microsoft.com/office/drawing/2014/main" id="{AB297D90-9B47-E42A-4C3D-E286A55FDEC2}"/>
              </a:ext>
            </a:extLst>
          </p:cNvPr>
          <p:cNvSpPr>
            <a:spLocks noGrp="1"/>
          </p:cNvSpPr>
          <p:nvPr>
            <p:ph idx="1"/>
          </p:nvPr>
        </p:nvSpPr>
        <p:spPr>
          <a:xfrm>
            <a:off x="677334" y="2764408"/>
            <a:ext cx="9096448" cy="1132889"/>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国家、地方层面的课程管理活动，是上级行政人员对下级基层学校的课程管理，是一种上位的、具有权力行使特点的课程行政管理。课程的行政管理建立在一定的体制基础上。</a:t>
            </a:r>
          </a:p>
        </p:txBody>
      </p:sp>
    </p:spTree>
    <p:extLst>
      <p:ext uri="{BB962C8B-B14F-4D97-AF65-F5344CB8AC3E}">
        <p14:creationId xmlns:p14="http://schemas.microsoft.com/office/powerpoint/2010/main" val="41099485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AA5FBA-0717-FFD2-D90E-F7084BC3BE91}"/>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6A4C94B6-9DA4-9731-8D2F-77A9DD9F806E}"/>
              </a:ext>
            </a:extLst>
          </p:cNvPr>
          <p:cNvSpPr>
            <a:spLocks noGrp="1"/>
          </p:cNvSpPr>
          <p:nvPr>
            <p:ph type="title"/>
          </p:nvPr>
        </p:nvSpPr>
        <p:spPr/>
        <p:txBody>
          <a:bodyPr/>
          <a:lstStyle/>
          <a:p>
            <a:r>
              <a:rPr lang="zh-CN" altLang="en-US" dirty="0"/>
              <a:t>第一节  幼儿园课程管理</a:t>
            </a:r>
          </a:p>
        </p:txBody>
      </p:sp>
      <p:sp>
        <p:nvSpPr>
          <p:cNvPr id="4" name="文本框 3">
            <a:extLst>
              <a:ext uri="{FF2B5EF4-FFF2-40B4-BE49-F238E27FC236}">
                <a16:creationId xmlns:a16="http://schemas.microsoft.com/office/drawing/2014/main" id="{43AEC11C-311A-BF3F-CD59-324995507052}"/>
              </a:ext>
            </a:extLst>
          </p:cNvPr>
          <p:cNvSpPr txBox="1"/>
          <p:nvPr/>
        </p:nvSpPr>
        <p:spPr>
          <a:xfrm>
            <a:off x="863946" y="1270000"/>
            <a:ext cx="7978396" cy="954107"/>
          </a:xfrm>
          <a:prstGeom prst="rect">
            <a:avLst/>
          </a:prstGeom>
          <a:noFill/>
        </p:spPr>
        <p:txBody>
          <a:bodyPr wrap="square" rtlCol="0">
            <a:spAutoFit/>
          </a:bodyPr>
          <a:lstStyle/>
          <a:p>
            <a:r>
              <a:rPr lang="zh-CN" altLang="en-US" sz="2800" dirty="0"/>
              <a:t>三、 幼儿园课程行政管理的体制</a:t>
            </a:r>
            <a:endParaRPr lang="en-US" altLang="zh-CN" sz="2800" dirty="0"/>
          </a:p>
          <a:p>
            <a:r>
              <a:rPr lang="zh-CN" altLang="en-US" sz="2800" dirty="0"/>
              <a:t>（一） 幼儿园课程行政管理体制的分类</a:t>
            </a:r>
          </a:p>
        </p:txBody>
      </p:sp>
      <p:sp>
        <p:nvSpPr>
          <p:cNvPr id="6" name="内容占位符 5">
            <a:extLst>
              <a:ext uri="{FF2B5EF4-FFF2-40B4-BE49-F238E27FC236}">
                <a16:creationId xmlns:a16="http://schemas.microsoft.com/office/drawing/2014/main" id="{4D62197B-B87E-16DF-0A44-AF058C60A88F}"/>
              </a:ext>
            </a:extLst>
          </p:cNvPr>
          <p:cNvSpPr>
            <a:spLocks noGrp="1"/>
          </p:cNvSpPr>
          <p:nvPr>
            <p:ph idx="1"/>
          </p:nvPr>
        </p:nvSpPr>
        <p:spPr>
          <a:xfrm>
            <a:off x="677334" y="2764408"/>
            <a:ext cx="9096448" cy="1985145"/>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课程行政管理体制往往与一个国家的政治管理体制相对应，也与该国家的教育行政体制密切相关。根据地方和国家教育部门在课程权力上的划分，可将课程行政管理体制分为</a:t>
            </a:r>
            <a:r>
              <a:rPr lang="zh-CN" altLang="en-US" sz="2000" b="1" dirty="0">
                <a:solidFill>
                  <a:schemeClr val="accent2">
                    <a:lumMod val="75000"/>
                  </a:schemeClr>
                </a:solidFill>
                <a:latin typeface="华文中宋" panose="02010600040101010101" pitchFamily="2" charset="-122"/>
                <a:ea typeface="华文中宋" panose="02010600040101010101" pitchFamily="2" charset="-122"/>
              </a:rPr>
              <a:t>中央集权制（</a:t>
            </a:r>
            <a:r>
              <a:rPr lang="en-US" altLang="zh-CN" sz="2000" b="1" dirty="0">
                <a:solidFill>
                  <a:schemeClr val="accent2">
                    <a:lumMod val="75000"/>
                  </a:schemeClr>
                </a:solidFill>
                <a:latin typeface="华文中宋" panose="02010600040101010101" pitchFamily="2" charset="-122"/>
                <a:ea typeface="华文中宋" panose="02010600040101010101" pitchFamily="2" charset="-122"/>
              </a:rPr>
              <a:t>centralism</a:t>
            </a:r>
            <a:r>
              <a:rPr lang="zh-CN" altLang="en-US" sz="2000" b="1" dirty="0">
                <a:solidFill>
                  <a:schemeClr val="accent2">
                    <a:lumMod val="75000"/>
                  </a:schemeClr>
                </a:solidFill>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和</a:t>
            </a:r>
            <a:r>
              <a:rPr lang="zh-CN" altLang="en-US" sz="2000" b="1" dirty="0">
                <a:solidFill>
                  <a:schemeClr val="accent2">
                    <a:lumMod val="75000"/>
                  </a:schemeClr>
                </a:solidFill>
                <a:latin typeface="华文中宋" panose="02010600040101010101" pitchFamily="2" charset="-122"/>
                <a:ea typeface="华文中宋" panose="02010600040101010101" pitchFamily="2" charset="-122"/>
              </a:rPr>
              <a:t>地方分权制（</a:t>
            </a:r>
            <a:r>
              <a:rPr lang="en-US" altLang="zh-CN" sz="2000" b="1" dirty="0">
                <a:solidFill>
                  <a:schemeClr val="accent2">
                    <a:lumMod val="75000"/>
                  </a:schemeClr>
                </a:solidFill>
                <a:latin typeface="华文中宋" panose="02010600040101010101" pitchFamily="2" charset="-122"/>
                <a:ea typeface="华文中宋" panose="02010600040101010101" pitchFamily="2" charset="-122"/>
              </a:rPr>
              <a:t>regionalism</a:t>
            </a:r>
            <a:r>
              <a:rPr lang="zh-CN" altLang="en-US" sz="2000" b="1" dirty="0">
                <a:solidFill>
                  <a:schemeClr val="accent2">
                    <a:lumMod val="75000"/>
                  </a:schemeClr>
                </a:solidFill>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a:t>
            </a:r>
          </a:p>
        </p:txBody>
      </p:sp>
    </p:spTree>
    <p:extLst>
      <p:ext uri="{BB962C8B-B14F-4D97-AF65-F5344CB8AC3E}">
        <p14:creationId xmlns:p14="http://schemas.microsoft.com/office/powerpoint/2010/main" val="1066625951"/>
      </p:ext>
    </p:extLst>
  </p:cSld>
  <p:clrMapOvr>
    <a:masterClrMapping/>
  </p:clrMapOvr>
</p:sld>
</file>

<file path=ppt/theme/theme1.xml><?xml version="1.0" encoding="utf-8"?>
<a:theme xmlns:a="http://schemas.openxmlformats.org/drawingml/2006/main" name="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69</TotalTime>
  <Words>7276</Words>
  <Application>Microsoft Office PowerPoint</Application>
  <PresentationFormat>宽屏</PresentationFormat>
  <Paragraphs>190</Paragraphs>
  <Slides>44</Slides>
  <Notes>2</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44</vt:i4>
      </vt:variant>
    </vt:vector>
  </HeadingPairs>
  <TitlesOfParts>
    <vt:vector size="50" baseType="lpstr">
      <vt:lpstr>等线</vt:lpstr>
      <vt:lpstr>华文中宋</vt:lpstr>
      <vt:lpstr>Arial</vt:lpstr>
      <vt:lpstr>Trebuchet MS</vt:lpstr>
      <vt:lpstr>Wingdings 3</vt:lpstr>
      <vt:lpstr>平面</vt:lpstr>
      <vt:lpstr>幼儿园课程的理论与实践</vt:lpstr>
      <vt:lpstr>第七章 幼儿园课程管理与领导</vt:lpstr>
      <vt:lpstr>PowerPoint 演示文稿</vt:lpstr>
      <vt:lpstr>PowerPoint 演示文稿</vt:lpstr>
      <vt:lpstr>第一节  幼儿园课程管理</vt:lpstr>
      <vt:lpstr>第一节  幼儿园课程管理</vt:lpstr>
      <vt:lpstr>第一节  幼儿园课程管理</vt:lpstr>
      <vt:lpstr>第一节  幼儿园课程管理</vt:lpstr>
      <vt:lpstr>第一节  幼儿园课程管理</vt:lpstr>
      <vt:lpstr>第一节  幼儿园课程管理</vt:lpstr>
      <vt:lpstr>第一节  幼儿园课程管理</vt:lpstr>
      <vt:lpstr>第一节  幼儿园课程管理</vt:lpstr>
      <vt:lpstr>第一节  幼儿园课程管理</vt:lpstr>
      <vt:lpstr>第一节  幼儿园课程管理</vt:lpstr>
      <vt:lpstr>第一节  幼儿园课程管理</vt:lpstr>
      <vt:lpstr>第一节  幼儿园课程管理</vt:lpstr>
      <vt:lpstr>第一节  幼儿园课程管理</vt:lpstr>
      <vt:lpstr>第一节  幼儿园课程管理</vt:lpstr>
      <vt:lpstr>第一节  幼儿园课程管理</vt:lpstr>
      <vt:lpstr>第一节  幼儿园课程管理</vt:lpstr>
      <vt:lpstr>第一节  幼儿园课程管理</vt:lpstr>
      <vt:lpstr>第一节  幼儿园课程管理</vt:lpstr>
      <vt:lpstr>第一节  幼儿园课程管理</vt:lpstr>
      <vt:lpstr>第一节  幼儿园课程管理</vt:lpstr>
      <vt:lpstr>第一节  幼儿园课程管理</vt:lpstr>
      <vt:lpstr>第一节  幼儿园课程管理</vt:lpstr>
      <vt:lpstr>第一节  幼儿园课程管理</vt:lpstr>
      <vt:lpstr>第二节  幼儿园课程领导</vt:lpstr>
      <vt:lpstr>第二节  幼儿园课程领导</vt:lpstr>
      <vt:lpstr>第二节  幼儿园课程领导</vt:lpstr>
      <vt:lpstr>第二节  幼儿园课程领导</vt:lpstr>
      <vt:lpstr>第二节  幼儿园课程领导</vt:lpstr>
      <vt:lpstr>第二节  幼儿园课程领导</vt:lpstr>
      <vt:lpstr>第二节  幼儿园课程领导</vt:lpstr>
      <vt:lpstr>第二节  幼儿园课程领导</vt:lpstr>
      <vt:lpstr>第二节  幼儿园课程领导</vt:lpstr>
      <vt:lpstr>第二节  幼儿园课程领导</vt:lpstr>
      <vt:lpstr>第二节  幼儿园课程领导</vt:lpstr>
      <vt:lpstr>第二节  幼儿园课程领导</vt:lpstr>
      <vt:lpstr>第二节  幼儿园课程领导</vt:lpstr>
      <vt:lpstr>第二节  幼儿园课程领导</vt:lpstr>
      <vt:lpstr>第二节  幼儿园课程领导</vt:lpstr>
      <vt:lpstr>第二节  幼儿园课程领导</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MH LIU</dc:creator>
  <cp:lastModifiedBy>MH LIU</cp:lastModifiedBy>
  <cp:revision>65</cp:revision>
  <dcterms:created xsi:type="dcterms:W3CDTF">2025-06-24T02:10:12Z</dcterms:created>
  <dcterms:modified xsi:type="dcterms:W3CDTF">2025-06-24T03:20:03Z</dcterms:modified>
</cp:coreProperties>
</file>